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6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250" r:id="rId2"/>
    <p:sldId id="3247" r:id="rId3"/>
    <p:sldId id="3259" r:id="rId4"/>
    <p:sldId id="3261" r:id="rId5"/>
    <p:sldId id="3266" r:id="rId6"/>
    <p:sldId id="3270" r:id="rId7"/>
    <p:sldId id="3263" r:id="rId8"/>
    <p:sldId id="3271" r:id="rId9"/>
    <p:sldId id="3265" r:id="rId10"/>
    <p:sldId id="324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4" userDrawn="1">
          <p15:clr>
            <a:srgbClr val="A4A3A4"/>
          </p15:clr>
        </p15:guide>
        <p15:guide id="3" orient="horz" pos="2024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  <p15:guide id="5" pos="960" userDrawn="1">
          <p15:clr>
            <a:srgbClr val="A4A3A4"/>
          </p15:clr>
        </p15:guide>
        <p15:guide id="7" pos="4452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0" orient="horz" pos="1412" userDrawn="1">
          <p15:clr>
            <a:srgbClr val="A4A3A4"/>
          </p15:clr>
        </p15:guide>
        <p15:guide id="11" pos="6720" userDrawn="1">
          <p15:clr>
            <a:srgbClr val="A4A3A4"/>
          </p15:clr>
        </p15:guide>
        <p15:guide id="12" pos="1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FFFF"/>
    <a:srgbClr val="0886CC"/>
    <a:srgbClr val="080A3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92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027" y="130"/>
      </p:cViewPr>
      <p:guideLst>
        <p:guide orient="horz" pos="1774"/>
        <p:guide orient="horz" pos="2024"/>
        <p:guide orient="horz" pos="640"/>
        <p:guide pos="960"/>
        <p:guide pos="4452"/>
        <p:guide orient="horz" pos="2546"/>
        <p:guide orient="horz" pos="1412"/>
        <p:guide pos="6720"/>
        <p:guide pos="13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630DA-9BB1-415A-8FA5-CEFE886CB510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93798-C13F-4789-AC94-D5F9BD204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2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93798-C13F-4789-AC94-D5F9BD2043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06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2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50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55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705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92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379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93798-C13F-4789-AC94-D5F9BD2043C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28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7F1FA8-4A08-414F-891A-30383E75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9D1-AC6F-4A93-BBCE-DCC3CE72AE27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9F0AF-82D5-4D6D-B419-BB323A2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98E7A1-9153-4A64-BFD3-7BAFA44A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4BF393-6DE0-463E-A032-5D7E73C75A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114301"/>
            <a:ext cx="12395200" cy="697230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57FFFD-6998-47BD-85E8-D18761220D59}"/>
              </a:ext>
            </a:extLst>
          </p:cNvPr>
          <p:cNvGrpSpPr/>
          <p:nvPr userDrawn="1"/>
        </p:nvGrpSpPr>
        <p:grpSpPr>
          <a:xfrm>
            <a:off x="-153498" y="459630"/>
            <a:ext cx="808816" cy="410631"/>
            <a:chOff x="-172528" y="440767"/>
            <a:chExt cx="513032" cy="260463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624B44F9-92B5-4E50-BEBA-8D13B9F721E8}"/>
                </a:ext>
              </a:extLst>
            </p:cNvPr>
            <p:cNvSpPr/>
            <p:nvPr/>
          </p:nvSpPr>
          <p:spPr>
            <a:xfrm rot="16200000">
              <a:off x="-35226" y="303465"/>
              <a:ext cx="238427" cy="513032"/>
            </a:xfrm>
            <a:prstGeom prst="trapezoid">
              <a:avLst>
                <a:gd name="adj" fmla="val 7230"/>
              </a:avLst>
            </a:prstGeom>
            <a:gradFill flip="none" rotWithShape="0">
              <a:gsLst>
                <a:gs pos="100000">
                  <a:srgbClr val="32FFFF">
                    <a:alpha val="7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7BBB13AC-771B-40E0-B7D1-76F956F1DA4F}"/>
                </a:ext>
              </a:extLst>
            </p:cNvPr>
            <p:cNvSpPr/>
            <p:nvPr/>
          </p:nvSpPr>
          <p:spPr>
            <a:xfrm rot="16200000">
              <a:off x="-44898" y="404080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0">
              <a:gsLst>
                <a:gs pos="100000">
                  <a:srgbClr val="32FFFF">
                    <a:alpha val="7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id="{4940BFE7-C092-4199-ADF1-06D1BE1B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615"/>
            <a:ext cx="10515600" cy="584775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3200" b="1" spc="300">
                <a:gradFill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4800000" scaled="0"/>
                </a:gradFill>
                <a:latin typeface="+mj-ea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3384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7F1FA8-4A08-414F-891A-30383E75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9D1-AC6F-4A93-BBCE-DCC3CE72AE27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9F0AF-82D5-4D6D-B419-BB323A2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98E7A1-9153-4A64-BFD3-7BAFA44A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4BF393-6DE0-463E-A032-5D7E73C75A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114301"/>
            <a:ext cx="12395200" cy="6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5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784A1-F66F-49E9-B3B7-60FC0D7E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85EF72-FD77-4D56-BA4F-7E3B5BE1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9D1-AC6F-4A93-BBCE-DCC3CE72AE27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401CA8-5A9F-442A-9E06-B63F18FA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753D3B-7EF7-45E3-B519-64B5D48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8794E2-0C6F-4EFF-8C68-C98C4547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EC0AE6-86F0-4908-B613-83F5EDEBE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92255-2B5D-4E64-8F6A-0EC35D443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739D1-AC6F-4A93-BBCE-DCC3CE72AE27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8256C-1997-47D9-941C-0CCCE0D2F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1A1C7-0D31-44D8-9214-A0EF91B15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3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21" Type="http://schemas.openxmlformats.org/officeDocument/2006/relationships/tags" Target="../tags/tag24.xml"/><Relationship Id="rId34" Type="http://schemas.openxmlformats.org/officeDocument/2006/relationships/tags" Target="../tags/tag37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tags" Target="../tags/tag36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tags" Target="../tags/tag32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tags" Target="../tags/tag35.xml"/><Relationship Id="rId37" Type="http://schemas.openxmlformats.org/officeDocument/2006/relationships/image" Target="../media/image11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notesSlide" Target="../notesSlides/notesSlide5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tags" Target="../tags/tag34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tags" Target="../tags/tag33.xml"/><Relationship Id="rId35" Type="http://schemas.openxmlformats.org/officeDocument/2006/relationships/slideLayout" Target="../slideLayouts/slideLayout1.xml"/><Relationship Id="rId8" Type="http://schemas.openxmlformats.org/officeDocument/2006/relationships/tags" Target="../tags/tag11.xml"/><Relationship Id="rId3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50.xml"/><Relationship Id="rId18" Type="http://schemas.openxmlformats.org/officeDocument/2006/relationships/tags" Target="../tags/tag55.xml"/><Relationship Id="rId26" Type="http://schemas.openxmlformats.org/officeDocument/2006/relationships/tags" Target="../tags/tag63.xml"/><Relationship Id="rId21" Type="http://schemas.openxmlformats.org/officeDocument/2006/relationships/tags" Target="../tags/tag58.xml"/><Relationship Id="rId34" Type="http://schemas.openxmlformats.org/officeDocument/2006/relationships/tags" Target="../tags/tag71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5" Type="http://schemas.openxmlformats.org/officeDocument/2006/relationships/tags" Target="../tags/tag62.xml"/><Relationship Id="rId33" Type="http://schemas.openxmlformats.org/officeDocument/2006/relationships/tags" Target="../tags/tag70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tags" Target="../tags/tag57.xml"/><Relationship Id="rId29" Type="http://schemas.openxmlformats.org/officeDocument/2006/relationships/tags" Target="../tags/tag66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tags" Target="../tags/tag61.xml"/><Relationship Id="rId32" Type="http://schemas.openxmlformats.org/officeDocument/2006/relationships/tags" Target="../tags/tag69.xml"/><Relationship Id="rId37" Type="http://schemas.openxmlformats.org/officeDocument/2006/relationships/image" Target="../media/image11.png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tags" Target="../tags/tag60.xml"/><Relationship Id="rId28" Type="http://schemas.openxmlformats.org/officeDocument/2006/relationships/tags" Target="../tags/tag65.xml"/><Relationship Id="rId36" Type="http://schemas.openxmlformats.org/officeDocument/2006/relationships/notesSlide" Target="../notesSlides/notesSlide6.xml"/><Relationship Id="rId10" Type="http://schemas.openxmlformats.org/officeDocument/2006/relationships/tags" Target="../tags/tag47.xml"/><Relationship Id="rId19" Type="http://schemas.openxmlformats.org/officeDocument/2006/relationships/tags" Target="../tags/tag56.xml"/><Relationship Id="rId31" Type="http://schemas.openxmlformats.org/officeDocument/2006/relationships/tags" Target="../tags/tag68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tags" Target="../tags/tag59.xml"/><Relationship Id="rId27" Type="http://schemas.openxmlformats.org/officeDocument/2006/relationships/tags" Target="../tags/tag64.xml"/><Relationship Id="rId30" Type="http://schemas.openxmlformats.org/officeDocument/2006/relationships/tags" Target="../tags/tag67.xml"/><Relationship Id="rId35" Type="http://schemas.openxmlformats.org/officeDocument/2006/relationships/slideLayout" Target="../slideLayouts/slideLayout1.xml"/><Relationship Id="rId8" Type="http://schemas.openxmlformats.org/officeDocument/2006/relationships/tags" Target="../tags/tag45.xml"/><Relationship Id="rId3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2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0042A3-B163-4742-ADF2-C554062B00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5" t="1911" r="1655" b="1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9D908CB-FC85-4FEA-BBD5-F2EECCFE675A}"/>
              </a:ext>
            </a:extLst>
          </p:cNvPr>
          <p:cNvSpPr/>
          <p:nvPr/>
        </p:nvSpPr>
        <p:spPr>
          <a:xfrm>
            <a:off x="0" y="-415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31">
                  <a:alpha val="48000"/>
                </a:srgbClr>
              </a:gs>
              <a:gs pos="97000">
                <a:srgbClr val="080E31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04E4D89-C8F5-47FC-BE83-1B0CFDF4EEAC}"/>
              </a:ext>
            </a:extLst>
          </p:cNvPr>
          <p:cNvSpPr/>
          <p:nvPr/>
        </p:nvSpPr>
        <p:spPr>
          <a:xfrm>
            <a:off x="4809971" y="2156573"/>
            <a:ext cx="2621231" cy="1077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浅要分析</a:t>
            </a:r>
            <a:endParaRPr lang="en-US" altLang="zh-CN" sz="3200" b="1" spc="600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8000">
                    <a:schemeClr val="bg1"/>
                  </a:gs>
                  <a:gs pos="27000">
                    <a:schemeClr val="bg1"/>
                  </a:gs>
                  <a:gs pos="73000">
                    <a:schemeClr val="accent2">
                      <a:lumMod val="20000"/>
                      <a:lumOff val="80000"/>
                    </a:schemeClr>
                  </a:gs>
                  <a:gs pos="89000">
                    <a:schemeClr val="bg1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  <a:p>
            <a:pPr algn="ctr">
              <a:defRPr/>
            </a:pPr>
            <a:r>
              <a:rPr lang="zh-CN" altLang="en-US" sz="32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微信小程序</a:t>
            </a:r>
            <a:endParaRPr lang="en-US" altLang="zh-CN" sz="3200" b="1" spc="600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8000">
                    <a:schemeClr val="bg1"/>
                  </a:gs>
                  <a:gs pos="27000">
                    <a:schemeClr val="bg1"/>
                  </a:gs>
                  <a:gs pos="73000">
                    <a:schemeClr val="accent2">
                      <a:lumMod val="20000"/>
                      <a:lumOff val="80000"/>
                    </a:schemeClr>
                  </a:gs>
                  <a:gs pos="89000">
                    <a:schemeClr val="bg1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C4ECD224-7FC5-4E2B-89B8-A4BB5F9EE0EE}"/>
              </a:ext>
            </a:extLst>
          </p:cNvPr>
          <p:cNvSpPr/>
          <p:nvPr/>
        </p:nvSpPr>
        <p:spPr>
          <a:xfrm>
            <a:off x="1743701" y="4243251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1B587020-0558-4F4A-B1D3-9D2E2751A243}"/>
              </a:ext>
            </a:extLst>
          </p:cNvPr>
          <p:cNvSpPr/>
          <p:nvPr/>
        </p:nvSpPr>
        <p:spPr>
          <a:xfrm flipV="1">
            <a:off x="1038482" y="1168452"/>
            <a:ext cx="10115034" cy="487838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PA-图片 5">
            <a:extLst>
              <a:ext uri="{FF2B5EF4-FFF2-40B4-BE49-F238E27FC236}">
                <a16:creationId xmlns:a16="http://schemas.microsoft.com/office/drawing/2014/main" id="{43F69265-B8D6-4E5B-B249-CF38DD5E0E8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2618" y="2649938"/>
            <a:ext cx="3347041" cy="5270559"/>
          </a:xfrm>
          <a:custGeom>
            <a:avLst/>
            <a:gdLst/>
            <a:ahLst/>
            <a:cxnLst/>
            <a:rect l="0" t="0" r="0" b="0"/>
            <a:pathLst>
              <a:path w="4496707" h="7080929">
                <a:moveTo>
                  <a:pt x="0" y="0"/>
                </a:moveTo>
                <a:lnTo>
                  <a:pt x="4496706" y="0"/>
                </a:lnTo>
                <a:lnTo>
                  <a:pt x="4496706" y="7080928"/>
                </a:lnTo>
                <a:lnTo>
                  <a:pt x="0" y="7080928"/>
                </a:lnTo>
                <a:close/>
              </a:path>
            </a:pathLst>
          </a:custGeom>
          <a:blipFill dpi="0" rotWithShape="1">
            <a:blip r:embed="rId7">
              <a:alphaModFix amt="42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B07C4F0-B298-40B0-836B-92799976CE23}"/>
              </a:ext>
            </a:extLst>
          </p:cNvPr>
          <p:cNvSpPr/>
          <p:nvPr/>
        </p:nvSpPr>
        <p:spPr>
          <a:xfrm rot="20388759">
            <a:off x="422035" y="-5347676"/>
            <a:ext cx="467057" cy="8280625"/>
          </a:xfrm>
          <a:prstGeom prst="rect">
            <a:avLst/>
          </a:prstGeom>
          <a:gradFill>
            <a:gsLst>
              <a:gs pos="80000">
                <a:srgbClr val="0C83AF">
                  <a:alpha val="0"/>
                </a:srgbClr>
              </a:gs>
              <a:gs pos="2000">
                <a:srgbClr val="0E82B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B361758E-041E-463E-9579-E227A82A74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55" y="353943"/>
            <a:ext cx="1279573" cy="2354132"/>
          </a:xfrm>
          <a:prstGeom prst="rect">
            <a:avLst/>
          </a:prstGeom>
          <a:scene3d>
            <a:camera prst="perspectiveHeroicExtremeRightFacing">
              <a:rot lat="21133232" lon="20470738" rev="883423"/>
            </a:camera>
            <a:lightRig rig="balanced" dir="t"/>
          </a:scene3d>
          <a:sp3d prstMaterial="dkEdge"/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ECFDF79F-FFC0-4D59-BC87-8B07DDBE4534}"/>
              </a:ext>
            </a:extLst>
          </p:cNvPr>
          <p:cNvSpPr/>
          <p:nvPr/>
        </p:nvSpPr>
        <p:spPr>
          <a:xfrm rot="20388759">
            <a:off x="5128837" y="-5284458"/>
            <a:ext cx="468295" cy="8075990"/>
          </a:xfrm>
          <a:prstGeom prst="rect">
            <a:avLst/>
          </a:prstGeom>
          <a:gradFill>
            <a:gsLst>
              <a:gs pos="72000">
                <a:srgbClr val="0C83AF">
                  <a:alpha val="0"/>
                </a:srgbClr>
              </a:gs>
              <a:gs pos="2000">
                <a:srgbClr val="0E82B1">
                  <a:alpha val="8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8F70C84-61E1-458D-B812-3FB9E7080557}"/>
              </a:ext>
            </a:extLst>
          </p:cNvPr>
          <p:cNvSpPr/>
          <p:nvPr/>
        </p:nvSpPr>
        <p:spPr>
          <a:xfrm rot="20388759">
            <a:off x="6153238" y="-5233152"/>
            <a:ext cx="184872" cy="8280625"/>
          </a:xfrm>
          <a:prstGeom prst="rect">
            <a:avLst/>
          </a:prstGeom>
          <a:gradFill>
            <a:gsLst>
              <a:gs pos="80000">
                <a:srgbClr val="0C83AF">
                  <a:alpha val="0"/>
                </a:srgbClr>
              </a:gs>
              <a:gs pos="2000">
                <a:srgbClr val="0E82B1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DE15CF4-2958-4D61-89C7-9C0F85D4537F}"/>
              </a:ext>
            </a:extLst>
          </p:cNvPr>
          <p:cNvSpPr/>
          <p:nvPr/>
        </p:nvSpPr>
        <p:spPr>
          <a:xfrm rot="20388759">
            <a:off x="5237972" y="3628832"/>
            <a:ext cx="288535" cy="8280625"/>
          </a:xfrm>
          <a:prstGeom prst="rect">
            <a:avLst/>
          </a:prstGeom>
          <a:gradFill>
            <a:gsLst>
              <a:gs pos="80000">
                <a:srgbClr val="0C83AF">
                  <a:alpha val="0"/>
                </a:srgbClr>
              </a:gs>
              <a:gs pos="2000">
                <a:srgbClr val="0E82B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487D8FC-B25F-4184-882B-30B56039B3DF}"/>
              </a:ext>
            </a:extLst>
          </p:cNvPr>
          <p:cNvSpPr/>
          <p:nvPr/>
        </p:nvSpPr>
        <p:spPr>
          <a:xfrm rot="20388759">
            <a:off x="11409629" y="3402188"/>
            <a:ext cx="254509" cy="8280625"/>
          </a:xfrm>
          <a:prstGeom prst="rect">
            <a:avLst/>
          </a:prstGeom>
          <a:gradFill>
            <a:gsLst>
              <a:gs pos="80000">
                <a:srgbClr val="0C83AF">
                  <a:alpha val="0"/>
                </a:srgbClr>
              </a:gs>
              <a:gs pos="2000">
                <a:srgbClr val="0E82B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PA-图片 19">
            <a:extLst>
              <a:ext uri="{FF2B5EF4-FFF2-40B4-BE49-F238E27FC236}">
                <a16:creationId xmlns:a16="http://schemas.microsoft.com/office/drawing/2014/main" id="{277823A7-B571-4E08-9BEB-70B4C0BC0A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0759047">
            <a:off x="9798530" y="2350113"/>
            <a:ext cx="862787" cy="2157771"/>
          </a:xfrm>
          <a:custGeom>
            <a:avLst/>
            <a:gdLst/>
            <a:ahLst/>
            <a:cxnLst/>
            <a:rect l="0" t="0" r="0" b="0"/>
            <a:pathLst>
              <a:path w="1915494" h="3524083">
                <a:moveTo>
                  <a:pt x="0" y="0"/>
                </a:moveTo>
                <a:lnTo>
                  <a:pt x="1915493" y="0"/>
                </a:lnTo>
                <a:lnTo>
                  <a:pt x="1915493" y="3524082"/>
                </a:lnTo>
                <a:lnTo>
                  <a:pt x="0" y="3524082"/>
                </a:lnTo>
                <a:close/>
              </a:path>
            </a:pathLst>
          </a:custGeom>
          <a:blipFill dpi="0" rotWithShape="1">
            <a:blip r:embed="rId9">
              <a:alphaModFix amt="43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PA-图片 11">
            <a:extLst>
              <a:ext uri="{FF2B5EF4-FFF2-40B4-BE49-F238E27FC236}">
                <a16:creationId xmlns:a16="http://schemas.microsoft.com/office/drawing/2014/main" id="{37E81EDA-CD07-4CA2-873B-6652AFF94F0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671562" y="-2739328"/>
            <a:ext cx="2520438" cy="5232836"/>
          </a:xfrm>
          <a:custGeom>
            <a:avLst/>
            <a:gdLst/>
            <a:ahLst/>
            <a:cxnLst/>
            <a:rect l="0" t="0" r="0" b="0"/>
            <a:pathLst>
              <a:path w="2727095" h="7991030">
                <a:moveTo>
                  <a:pt x="0" y="0"/>
                </a:moveTo>
                <a:lnTo>
                  <a:pt x="2727094" y="0"/>
                </a:lnTo>
                <a:lnTo>
                  <a:pt x="2727094" y="7991029"/>
                </a:lnTo>
                <a:lnTo>
                  <a:pt x="0" y="7991029"/>
                </a:lnTo>
                <a:close/>
              </a:path>
            </a:pathLst>
          </a:custGeom>
          <a:blipFill dpi="0" rotWithShape="1">
            <a:blip r:embed="rId10">
              <a:alphaModFix amt="33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3BA809-5247-4B1E-8D72-91566D06FD8F}"/>
              </a:ext>
            </a:extLst>
          </p:cNvPr>
          <p:cNvSpPr txBox="1"/>
          <p:nvPr/>
        </p:nvSpPr>
        <p:spPr>
          <a:xfrm>
            <a:off x="4610477" y="5211239"/>
            <a:ext cx="32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+mn-ea"/>
              </a:rPr>
              <a:t>Contributor</a:t>
            </a:r>
            <a:r>
              <a:rPr lang="zh-CN" altLang="en-US" spc="300" dirty="0">
                <a:solidFill>
                  <a:schemeClr val="bg1"/>
                </a:solidFill>
                <a:latin typeface="+mn-ea"/>
              </a:rPr>
              <a:t>：姜睿宇</a:t>
            </a:r>
          </a:p>
        </p:txBody>
      </p:sp>
    </p:spTree>
    <p:extLst>
      <p:ext uri="{BB962C8B-B14F-4D97-AF65-F5344CB8AC3E}">
        <p14:creationId xmlns:p14="http://schemas.microsoft.com/office/powerpoint/2010/main" val="1002293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 descr="e7d195523061f1c0d3ba7f298e59d031c9c3f97027ed136f882110EF8F17BAD1F2C348D17C7856EF46CB4678CC9E44EE1ABA681E3133328A7B4D22AAF822B2429426B2355AA8CC4431B8568D2CF3B73A042CC7A6E14FDCC0EB27FF621AF5859D0CD069A78AF97B0FFE978FDE1428983FF81A9B2DA640D51F10C86B2F787E469F33B6930A94004693">
            <a:extLst>
              <a:ext uri="{FF2B5EF4-FFF2-40B4-BE49-F238E27FC236}">
                <a16:creationId xmlns:a16="http://schemas.microsoft.com/office/drawing/2014/main" id="{C9D927EA-848C-4A88-95B3-3BAC6260577C}"/>
              </a:ext>
            </a:extLst>
          </p:cNvPr>
          <p:cNvGrpSpPr/>
          <p:nvPr/>
        </p:nvGrpSpPr>
        <p:grpSpPr>
          <a:xfrm>
            <a:off x="7696322" y="2527300"/>
            <a:ext cx="7197535" cy="4309599"/>
            <a:chOff x="7696322" y="2527300"/>
            <a:chExt cx="7197535" cy="4309599"/>
          </a:xfrm>
        </p:grpSpPr>
        <p:cxnSp>
          <p:nvCxnSpPr>
            <p:cNvPr id="88" name="直接连接符 87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0A0575AF-38AF-471B-A4E8-6CB80245B694}"/>
                </a:ext>
              </a:extLst>
            </p:cNvPr>
            <p:cNvCxnSpPr/>
            <p:nvPr/>
          </p:nvCxnSpPr>
          <p:spPr>
            <a:xfrm flipV="1">
              <a:off x="7696322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06FBAD7A-E6B6-4502-BE81-DF48EAB1B328}"/>
                </a:ext>
              </a:extLst>
            </p:cNvPr>
            <p:cNvCxnSpPr/>
            <p:nvPr/>
          </p:nvCxnSpPr>
          <p:spPr>
            <a:xfrm flipV="1">
              <a:off x="8228912" y="2527300"/>
              <a:ext cx="3673755" cy="4309599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4E54B421-2B4B-49B9-BB43-6479B30711F7}"/>
                </a:ext>
              </a:extLst>
            </p:cNvPr>
            <p:cNvCxnSpPr/>
            <p:nvPr/>
          </p:nvCxnSpPr>
          <p:spPr>
            <a:xfrm flipV="1">
              <a:off x="8761501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017EDAA6-DFD1-43C7-9ADF-4552A9661810}"/>
                </a:ext>
              </a:extLst>
            </p:cNvPr>
            <p:cNvCxnSpPr/>
            <p:nvPr/>
          </p:nvCxnSpPr>
          <p:spPr>
            <a:xfrm flipV="1">
              <a:off x="9294091" y="3660775"/>
              <a:ext cx="2707514" cy="3176124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4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84C01125-B685-4B12-B732-D17DFDA52860}"/>
                </a:ext>
              </a:extLst>
            </p:cNvPr>
            <p:cNvCxnSpPr/>
            <p:nvPr/>
          </p:nvCxnSpPr>
          <p:spPr>
            <a:xfrm flipV="1">
              <a:off x="9826681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72BAAE18-38CD-4222-B23B-9EF10B601AFD}"/>
                </a:ext>
              </a:extLst>
            </p:cNvPr>
            <p:cNvCxnSpPr/>
            <p:nvPr/>
          </p:nvCxnSpPr>
          <p:spPr>
            <a:xfrm flipV="1">
              <a:off x="10311463" y="4004742"/>
              <a:ext cx="2414297" cy="2832157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A25D6A8C-D0CB-4179-8604-53257972F6F7}"/>
                </a:ext>
              </a:extLst>
            </p:cNvPr>
            <p:cNvCxnSpPr/>
            <p:nvPr/>
          </p:nvCxnSpPr>
          <p:spPr>
            <a:xfrm flipV="1">
              <a:off x="10844052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505C34C3-C27F-40D2-8328-A1867C853F5E}"/>
                </a:ext>
              </a:extLst>
            </p:cNvPr>
            <p:cNvCxnSpPr/>
            <p:nvPr/>
          </p:nvCxnSpPr>
          <p:spPr>
            <a:xfrm flipV="1">
              <a:off x="11376642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9B3E35FE-FC0D-4557-A76D-2166CE7FA88E}"/>
                </a:ext>
              </a:extLst>
            </p:cNvPr>
            <p:cNvCxnSpPr/>
            <p:nvPr/>
          </p:nvCxnSpPr>
          <p:spPr>
            <a:xfrm flipV="1">
              <a:off x="11909232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 descr="e7d195523061f1c0d3ba7f298e59d031c9c3f97027ed136f882110EF8F17BAD1F2C348D17C7856EF46CB4678CC9E44EE1ABA681E3133328A7B4D22AAF822B2429426B2355AA8CC4431B8568D2CF3B73A042CC7A6E14FDCC0EB27FF621AF5859D0CD069A78AF97B0FFE978FDE1428983FF81A9B2DA640D51F10C86B2F787E469F33B6930A94004693">
            <a:extLst>
              <a:ext uri="{FF2B5EF4-FFF2-40B4-BE49-F238E27FC236}">
                <a16:creationId xmlns:a16="http://schemas.microsoft.com/office/drawing/2014/main" id="{DF69FD84-981D-4E8B-A44C-9BBAD0C46E94}"/>
              </a:ext>
            </a:extLst>
          </p:cNvPr>
          <p:cNvGrpSpPr/>
          <p:nvPr/>
        </p:nvGrpSpPr>
        <p:grpSpPr>
          <a:xfrm>
            <a:off x="-2671556" y="2400300"/>
            <a:ext cx="7215042" cy="4436599"/>
            <a:chOff x="-2671556" y="2400300"/>
            <a:chExt cx="7215042" cy="4436599"/>
          </a:xfrm>
        </p:grpSpPr>
        <p:cxnSp>
          <p:nvCxnSpPr>
            <p:cNvPr id="98" name="直接连接符 97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953730CA-2858-474A-9AFC-0205713B9157}"/>
                </a:ext>
              </a:extLst>
            </p:cNvPr>
            <p:cNvCxnSpPr/>
            <p:nvPr/>
          </p:nvCxnSpPr>
          <p:spPr>
            <a:xfrm flipH="1" flipV="1">
              <a:off x="1558861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F0E2DA51-2A05-4D18-9DCD-953681064C80}"/>
                </a:ext>
              </a:extLst>
            </p:cNvPr>
            <p:cNvCxnSpPr/>
            <p:nvPr/>
          </p:nvCxnSpPr>
          <p:spPr>
            <a:xfrm flipH="1" flipV="1">
              <a:off x="270786" y="2400300"/>
              <a:ext cx="3782019" cy="4436599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6BF0EF53-F353-4848-90EE-1E90DAF0D6AF}"/>
                </a:ext>
              </a:extLst>
            </p:cNvPr>
            <p:cNvCxnSpPr/>
            <p:nvPr/>
          </p:nvCxnSpPr>
          <p:spPr>
            <a:xfrm flipH="1" flipV="1">
              <a:off x="-317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26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F48E217D-CA19-4125-A946-BC32DDB4B4DB}"/>
                </a:ext>
              </a:extLst>
            </p:cNvPr>
            <p:cNvCxnSpPr/>
            <p:nvPr/>
          </p:nvCxnSpPr>
          <p:spPr>
            <a:xfrm flipH="1" flipV="1">
              <a:off x="-534565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A531B227-E9D6-4CB0-919A-FBA7FDA493B7}"/>
                </a:ext>
              </a:extLst>
            </p:cNvPr>
            <p:cNvCxnSpPr/>
            <p:nvPr/>
          </p:nvCxnSpPr>
          <p:spPr>
            <a:xfrm flipH="1" flipV="1">
              <a:off x="-1068812" y="3335703"/>
              <a:ext cx="2984625" cy="3501195"/>
            </a:xfrm>
            <a:prstGeom prst="line">
              <a:avLst/>
            </a:prstGeom>
            <a:ln w="50800" cap="rnd"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C5C73BD9-18E1-47D1-87B8-D9F7F282CB52}"/>
                </a:ext>
              </a:extLst>
            </p:cNvPr>
            <p:cNvCxnSpPr/>
            <p:nvPr/>
          </p:nvCxnSpPr>
          <p:spPr>
            <a:xfrm flipH="1" flipV="1">
              <a:off x="-1603060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859CC1EC-DC43-4AE6-B595-B500DCCF048B}"/>
                </a:ext>
              </a:extLst>
            </p:cNvPr>
            <p:cNvCxnSpPr/>
            <p:nvPr/>
          </p:nvCxnSpPr>
          <p:spPr>
            <a:xfrm flipH="1" flipV="1">
              <a:off x="-2137308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26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1A6DFD09-745A-43CA-B202-4B786D1DF3C3}"/>
                </a:ext>
              </a:extLst>
            </p:cNvPr>
            <p:cNvCxnSpPr/>
            <p:nvPr/>
          </p:nvCxnSpPr>
          <p:spPr>
            <a:xfrm flipH="1" flipV="1">
              <a:off x="-2671556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标题 2">
            <a:extLst>
              <a:ext uri="{FF2B5EF4-FFF2-40B4-BE49-F238E27FC236}">
                <a16:creationId xmlns:a16="http://schemas.microsoft.com/office/drawing/2014/main" id="{73C89839-54CA-4160-BE67-A1DA054B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i="1" dirty="0"/>
              <a:t>应用到我们自己项目尝试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713002-8491-4E1A-AD20-A3CC8454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9" y="1289546"/>
            <a:ext cx="6082606" cy="45619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18BE73-391F-44EF-B70A-36F687437FC6}"/>
              </a:ext>
            </a:extLst>
          </p:cNvPr>
          <p:cNvSpPr txBox="1"/>
          <p:nvPr/>
        </p:nvSpPr>
        <p:spPr>
          <a:xfrm>
            <a:off x="8334368" y="2742603"/>
            <a:ext cx="298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试图写一个</a:t>
            </a:r>
            <a:r>
              <a:rPr lang="en-US" altLang="zh-CN" dirty="0">
                <a:solidFill>
                  <a:schemeClr val="bg1"/>
                </a:solidFill>
              </a:rPr>
              <a:t>demo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5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BEE532-B817-48C4-9F36-58D205E0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什么是微信小程序？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9022BD2-CC9C-4595-A5F4-796CA944AFFD}"/>
              </a:ext>
            </a:extLst>
          </p:cNvPr>
          <p:cNvGrpSpPr/>
          <p:nvPr/>
        </p:nvGrpSpPr>
        <p:grpSpPr>
          <a:xfrm>
            <a:off x="8081772" y="1566329"/>
            <a:ext cx="1985469" cy="2303144"/>
            <a:chOff x="6860369" y="1396893"/>
            <a:chExt cx="1751817" cy="2032108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EA701306-6B06-4DD1-A3AC-40D696D97D92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A54EB73-FB9F-44C4-8BC7-88F6DD898ED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749646-1524-45E5-AC40-7AD1AD018F2B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199BA98-6556-4E97-8984-3B98C6A4A7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97059C1-64AE-40B0-A7AE-1E38C9F59A7A}"/>
              </a:ext>
            </a:extLst>
          </p:cNvPr>
          <p:cNvGrpSpPr/>
          <p:nvPr/>
        </p:nvGrpSpPr>
        <p:grpSpPr>
          <a:xfrm>
            <a:off x="5103575" y="1474110"/>
            <a:ext cx="1985467" cy="1806777"/>
            <a:chOff x="6860370" y="1396893"/>
            <a:chExt cx="1751815" cy="1594154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E8AE93-DED8-4597-8C7A-503C200C979D}"/>
                </a:ext>
              </a:extLst>
            </p:cNvPr>
            <p:cNvCxnSpPr>
              <a:cxnSpLocks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1688A9E-5AF3-493A-845A-CDFB3C102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F841AD7-E360-48C1-B378-07BD18B62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EE71B60-BFDE-4DBE-A9FA-6F26AE72AC4D}"/>
              </a:ext>
            </a:extLst>
          </p:cNvPr>
          <p:cNvGrpSpPr/>
          <p:nvPr/>
        </p:nvGrpSpPr>
        <p:grpSpPr>
          <a:xfrm>
            <a:off x="2503002" y="1700550"/>
            <a:ext cx="1985469" cy="2303144"/>
            <a:chOff x="6860369" y="1396893"/>
            <a:chExt cx="1751817" cy="2032108"/>
          </a:xfrm>
        </p:grpSpPr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id="{61F51295-1411-40A7-BF3C-A92A9BF6CD08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F82F94A-63AC-47D0-B83A-1D2A8C952084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F3A210FD-32E3-4926-ACA8-9E95FE5BEDC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21C25E9-8A15-435E-A478-E0C717CD7E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B0BFBB4D-98ED-4434-B662-9A7514A541EC}"/>
              </a:ext>
            </a:extLst>
          </p:cNvPr>
          <p:cNvSpPr/>
          <p:nvPr/>
        </p:nvSpPr>
        <p:spPr>
          <a:xfrm>
            <a:off x="7866429" y="4418349"/>
            <a:ext cx="280354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与微信企业号和微信公众号属于并列的体系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66E8A92-2A5C-4C69-8D17-CFFD1FDEF593}"/>
              </a:ext>
            </a:extLst>
          </p:cNvPr>
          <p:cNvGrpSpPr/>
          <p:nvPr/>
        </p:nvGrpSpPr>
        <p:grpSpPr>
          <a:xfrm>
            <a:off x="2178822" y="3901200"/>
            <a:ext cx="7744019" cy="2779729"/>
            <a:chOff x="-5276811" y="4047527"/>
            <a:chExt cx="7744019" cy="2779729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C86F315-1C74-4047-A315-0F4D8FE52E0D}"/>
                </a:ext>
              </a:extLst>
            </p:cNvPr>
            <p:cNvSpPr/>
            <p:nvPr/>
          </p:nvSpPr>
          <p:spPr>
            <a:xfrm>
              <a:off x="2282477" y="4047527"/>
              <a:ext cx="184731" cy="60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E49FCA4-3602-4784-9D6F-465F08DD116C}"/>
                </a:ext>
              </a:extLst>
            </p:cNvPr>
            <p:cNvSpPr/>
            <p:nvPr/>
          </p:nvSpPr>
          <p:spPr>
            <a:xfrm>
              <a:off x="-5276811" y="4290856"/>
              <a:ext cx="2803547" cy="253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英文名</a:t>
              </a:r>
              <a:r>
                <a:rPr lang="en-US" altLang="zh-CN" dirty="0" err="1">
                  <a:solidFill>
                    <a:schemeClr val="bg1"/>
                  </a:solidFill>
                  <a:latin typeface="+mn-ea"/>
                </a:rPr>
                <a:t>Wechat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 Mini Program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，是一种不需要下载安装即可使用的应用，它实现了应用“触手可及”的梦想，用户扫一扫或搜一下即可打开应用。</a:t>
              </a:r>
            </a:p>
          </p:txBody>
        </p:sp>
      </p:grpSp>
      <p:sp>
        <p:nvSpPr>
          <p:cNvPr id="72" name="global-networking_81783">
            <a:extLst>
              <a:ext uri="{FF2B5EF4-FFF2-40B4-BE49-F238E27FC236}">
                <a16:creationId xmlns:a16="http://schemas.microsoft.com/office/drawing/2014/main" id="{D8E7EA21-374E-4258-B743-CFB30CD4AB01}"/>
              </a:ext>
            </a:extLst>
          </p:cNvPr>
          <p:cNvSpPr>
            <a:spLocks noChangeAspect="1"/>
          </p:cNvSpPr>
          <p:nvPr/>
        </p:nvSpPr>
        <p:spPr bwMode="auto">
          <a:xfrm>
            <a:off x="8651926" y="2275765"/>
            <a:ext cx="845162" cy="841398"/>
          </a:xfrm>
          <a:custGeom>
            <a:avLst/>
            <a:gdLst>
              <a:gd name="T0" fmla="*/ 2733 w 3733"/>
              <a:gd name="T1" fmla="*/ 1750 h 3722"/>
              <a:gd name="T2" fmla="*/ 3102 w 3733"/>
              <a:gd name="T3" fmla="*/ 1088 h 3722"/>
              <a:gd name="T4" fmla="*/ 3733 w 3733"/>
              <a:gd name="T5" fmla="*/ 1862 h 3722"/>
              <a:gd name="T6" fmla="*/ 2813 w 3733"/>
              <a:gd name="T7" fmla="*/ 253 h 3722"/>
              <a:gd name="T8" fmla="*/ 2505 w 3733"/>
              <a:gd name="T9" fmla="*/ 997 h 3722"/>
              <a:gd name="T10" fmla="*/ 1993 w 3733"/>
              <a:gd name="T11" fmla="*/ 937 h 3722"/>
              <a:gd name="T12" fmla="*/ 1711 w 3733"/>
              <a:gd name="T13" fmla="*/ 524 h 3722"/>
              <a:gd name="T14" fmla="*/ 2025 w 3733"/>
              <a:gd name="T15" fmla="*/ 2 h 3722"/>
              <a:gd name="T16" fmla="*/ 1529 w 3733"/>
              <a:gd name="T17" fmla="*/ 246 h 3722"/>
              <a:gd name="T18" fmla="*/ 1249 w 3733"/>
              <a:gd name="T19" fmla="*/ 265 h 3722"/>
              <a:gd name="T20" fmla="*/ 1741 w 3733"/>
              <a:gd name="T21" fmla="*/ 0 h 3722"/>
              <a:gd name="T22" fmla="*/ 1407 w 3733"/>
              <a:gd name="T23" fmla="*/ 827 h 3722"/>
              <a:gd name="T24" fmla="*/ 1932 w 3733"/>
              <a:gd name="T25" fmla="*/ 1157 h 3722"/>
              <a:gd name="T26" fmla="*/ 1389 w 3733"/>
              <a:gd name="T27" fmla="*/ 826 h 3722"/>
              <a:gd name="T28" fmla="*/ 730 w 3733"/>
              <a:gd name="T29" fmla="*/ 2053 h 3722"/>
              <a:gd name="T30" fmla="*/ 593 w 3733"/>
              <a:gd name="T31" fmla="*/ 1965 h 3722"/>
              <a:gd name="T32" fmla="*/ 730 w 3733"/>
              <a:gd name="T33" fmla="*/ 2053 h 3722"/>
              <a:gd name="T34" fmla="*/ 825 w 3733"/>
              <a:gd name="T35" fmla="*/ 2828 h 3722"/>
              <a:gd name="T36" fmla="*/ 749 w 3733"/>
              <a:gd name="T37" fmla="*/ 3356 h 3722"/>
              <a:gd name="T38" fmla="*/ 996 w 3733"/>
              <a:gd name="T39" fmla="*/ 2728 h 3722"/>
              <a:gd name="T40" fmla="*/ 889 w 3733"/>
              <a:gd name="T41" fmla="*/ 2253 h 3722"/>
              <a:gd name="T42" fmla="*/ 1018 w 3733"/>
              <a:gd name="T43" fmla="*/ 1741 h 3722"/>
              <a:gd name="T44" fmla="*/ 2086 w 3733"/>
              <a:gd name="T45" fmla="*/ 1315 h 3722"/>
              <a:gd name="T46" fmla="*/ 1833 w 3733"/>
              <a:gd name="T47" fmla="*/ 3671 h 3722"/>
              <a:gd name="T48" fmla="*/ 2301 w 3733"/>
              <a:gd name="T49" fmla="*/ 1253 h 3722"/>
              <a:gd name="T50" fmla="*/ 2643 w 3733"/>
              <a:gd name="T51" fmla="*/ 1274 h 3722"/>
              <a:gd name="T52" fmla="*/ 2301 w 3733"/>
              <a:gd name="T53" fmla="*/ 1253 h 3722"/>
              <a:gd name="T54" fmla="*/ 3082 w 3733"/>
              <a:gd name="T55" fmla="*/ 891 h 3722"/>
              <a:gd name="T56" fmla="*/ 2998 w 3733"/>
              <a:gd name="T57" fmla="*/ 378 h 3722"/>
              <a:gd name="T58" fmla="*/ 919 w 3733"/>
              <a:gd name="T59" fmla="*/ 254 h 3722"/>
              <a:gd name="T60" fmla="*/ 1104 w 3733"/>
              <a:gd name="T61" fmla="*/ 524 h 3722"/>
              <a:gd name="T62" fmla="*/ 853 w 3733"/>
              <a:gd name="T63" fmla="*/ 1601 h 3722"/>
              <a:gd name="T64" fmla="*/ 298 w 3733"/>
              <a:gd name="T65" fmla="*/ 851 h 3722"/>
              <a:gd name="T66" fmla="*/ 142 w 3733"/>
              <a:gd name="T67" fmla="*/ 1148 h 3722"/>
              <a:gd name="T68" fmla="*/ 14 w 3733"/>
              <a:gd name="T69" fmla="*/ 2089 h 3722"/>
              <a:gd name="T70" fmla="*/ 142 w 3733"/>
              <a:gd name="T71" fmla="*/ 1148 h 3722"/>
              <a:gd name="T72" fmla="*/ 420 w 3733"/>
              <a:gd name="T73" fmla="*/ 2065 h 3722"/>
              <a:gd name="T74" fmla="*/ 463 w 3733"/>
              <a:gd name="T75" fmla="*/ 2531 h 3722"/>
              <a:gd name="T76" fmla="*/ 559 w 3733"/>
              <a:gd name="T77" fmla="*/ 3193 h 3722"/>
              <a:gd name="T78" fmla="*/ 2028 w 3733"/>
              <a:gd name="T79" fmla="*/ 3722 h 3722"/>
              <a:gd name="T80" fmla="*/ 3321 w 3733"/>
              <a:gd name="T81" fmla="*/ 3031 h 3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733" h="3722">
                <a:moveTo>
                  <a:pt x="3452" y="2846"/>
                </a:moveTo>
                <a:cubicBezTo>
                  <a:pt x="3259" y="2456"/>
                  <a:pt x="3002" y="2083"/>
                  <a:pt x="2733" y="1750"/>
                </a:cubicBezTo>
                <a:cubicBezTo>
                  <a:pt x="2772" y="1599"/>
                  <a:pt x="2806" y="1455"/>
                  <a:pt x="2835" y="1321"/>
                </a:cubicBezTo>
                <a:cubicBezTo>
                  <a:pt x="2966" y="1309"/>
                  <a:pt x="3073" y="1213"/>
                  <a:pt x="3102" y="1088"/>
                </a:cubicBezTo>
                <a:cubicBezTo>
                  <a:pt x="3248" y="1069"/>
                  <a:pt x="3396" y="1055"/>
                  <a:pt x="3546" y="1048"/>
                </a:cubicBezTo>
                <a:cubicBezTo>
                  <a:pt x="3666" y="1294"/>
                  <a:pt x="3733" y="1570"/>
                  <a:pt x="3733" y="1862"/>
                </a:cubicBezTo>
                <a:cubicBezTo>
                  <a:pt x="3733" y="2223"/>
                  <a:pt x="3630" y="2560"/>
                  <a:pt x="3452" y="2846"/>
                </a:cubicBezTo>
                <a:close/>
                <a:moveTo>
                  <a:pt x="2813" y="253"/>
                </a:moveTo>
                <a:cubicBezTo>
                  <a:pt x="2804" y="335"/>
                  <a:pt x="2785" y="498"/>
                  <a:pt x="2749" y="721"/>
                </a:cubicBezTo>
                <a:cubicBezTo>
                  <a:pt x="2616" y="747"/>
                  <a:pt x="2515" y="860"/>
                  <a:pt x="2505" y="997"/>
                </a:cubicBezTo>
                <a:cubicBezTo>
                  <a:pt x="2382" y="1025"/>
                  <a:pt x="2262" y="1057"/>
                  <a:pt x="2146" y="1091"/>
                </a:cubicBezTo>
                <a:cubicBezTo>
                  <a:pt x="2094" y="1037"/>
                  <a:pt x="2042" y="985"/>
                  <a:pt x="1993" y="937"/>
                </a:cubicBezTo>
                <a:cubicBezTo>
                  <a:pt x="1886" y="832"/>
                  <a:pt x="1783" y="734"/>
                  <a:pt x="1685" y="645"/>
                </a:cubicBezTo>
                <a:cubicBezTo>
                  <a:pt x="1701" y="608"/>
                  <a:pt x="1711" y="567"/>
                  <a:pt x="1711" y="524"/>
                </a:cubicBezTo>
                <a:cubicBezTo>
                  <a:pt x="1711" y="472"/>
                  <a:pt x="1698" y="424"/>
                  <a:pt x="1675" y="381"/>
                </a:cubicBezTo>
                <a:cubicBezTo>
                  <a:pt x="1779" y="245"/>
                  <a:pt x="1895" y="117"/>
                  <a:pt x="2025" y="2"/>
                </a:cubicBezTo>
                <a:cubicBezTo>
                  <a:pt x="2310" y="26"/>
                  <a:pt x="2578" y="115"/>
                  <a:pt x="2813" y="253"/>
                </a:cubicBezTo>
                <a:close/>
                <a:moveTo>
                  <a:pt x="1529" y="246"/>
                </a:moveTo>
                <a:cubicBezTo>
                  <a:pt x="1492" y="230"/>
                  <a:pt x="1451" y="220"/>
                  <a:pt x="1407" y="220"/>
                </a:cubicBezTo>
                <a:cubicBezTo>
                  <a:pt x="1349" y="220"/>
                  <a:pt x="1295" y="237"/>
                  <a:pt x="1249" y="265"/>
                </a:cubicBezTo>
                <a:cubicBezTo>
                  <a:pt x="1197" y="222"/>
                  <a:pt x="1151" y="185"/>
                  <a:pt x="1112" y="155"/>
                </a:cubicBezTo>
                <a:cubicBezTo>
                  <a:pt x="1307" y="68"/>
                  <a:pt x="1519" y="15"/>
                  <a:pt x="1741" y="0"/>
                </a:cubicBezTo>
                <a:cubicBezTo>
                  <a:pt x="1666" y="78"/>
                  <a:pt x="1595" y="161"/>
                  <a:pt x="1529" y="246"/>
                </a:cubicBezTo>
                <a:close/>
                <a:moveTo>
                  <a:pt x="1407" y="827"/>
                </a:moveTo>
                <a:cubicBezTo>
                  <a:pt x="1459" y="827"/>
                  <a:pt x="1507" y="814"/>
                  <a:pt x="1550" y="791"/>
                </a:cubicBezTo>
                <a:cubicBezTo>
                  <a:pt x="1670" y="901"/>
                  <a:pt x="1799" y="1023"/>
                  <a:pt x="1932" y="1157"/>
                </a:cubicBezTo>
                <a:cubicBezTo>
                  <a:pt x="1620" y="1258"/>
                  <a:pt x="1340" y="1373"/>
                  <a:pt x="1102" y="1482"/>
                </a:cubicBezTo>
                <a:cubicBezTo>
                  <a:pt x="1178" y="1265"/>
                  <a:pt x="1273" y="1042"/>
                  <a:pt x="1389" y="826"/>
                </a:cubicBezTo>
                <a:cubicBezTo>
                  <a:pt x="1395" y="826"/>
                  <a:pt x="1401" y="827"/>
                  <a:pt x="1407" y="827"/>
                </a:cubicBezTo>
                <a:close/>
                <a:moveTo>
                  <a:pt x="730" y="2053"/>
                </a:moveTo>
                <a:cubicBezTo>
                  <a:pt x="719" y="2103"/>
                  <a:pt x="708" y="2152"/>
                  <a:pt x="698" y="2200"/>
                </a:cubicBezTo>
                <a:cubicBezTo>
                  <a:pt x="659" y="2119"/>
                  <a:pt x="624" y="2040"/>
                  <a:pt x="593" y="1965"/>
                </a:cubicBezTo>
                <a:cubicBezTo>
                  <a:pt x="651" y="1932"/>
                  <a:pt x="712" y="1898"/>
                  <a:pt x="778" y="1863"/>
                </a:cubicBezTo>
                <a:cubicBezTo>
                  <a:pt x="760" y="1928"/>
                  <a:pt x="745" y="1992"/>
                  <a:pt x="730" y="2053"/>
                </a:cubicBezTo>
                <a:close/>
                <a:moveTo>
                  <a:pt x="794" y="2833"/>
                </a:moveTo>
                <a:cubicBezTo>
                  <a:pt x="804" y="2832"/>
                  <a:pt x="815" y="2830"/>
                  <a:pt x="825" y="2828"/>
                </a:cubicBezTo>
                <a:cubicBezTo>
                  <a:pt x="1016" y="3120"/>
                  <a:pt x="1260" y="3421"/>
                  <a:pt x="1571" y="3705"/>
                </a:cubicBezTo>
                <a:cubicBezTo>
                  <a:pt x="1266" y="3656"/>
                  <a:pt x="986" y="3534"/>
                  <a:pt x="749" y="3356"/>
                </a:cubicBezTo>
                <a:cubicBezTo>
                  <a:pt x="752" y="3271"/>
                  <a:pt x="763" y="3083"/>
                  <a:pt x="794" y="2833"/>
                </a:cubicBezTo>
                <a:close/>
                <a:moveTo>
                  <a:pt x="996" y="2728"/>
                </a:moveTo>
                <a:cubicBezTo>
                  <a:pt x="1042" y="2675"/>
                  <a:pt x="1069" y="2606"/>
                  <a:pt x="1069" y="2531"/>
                </a:cubicBezTo>
                <a:cubicBezTo>
                  <a:pt x="1069" y="2407"/>
                  <a:pt x="995" y="2301"/>
                  <a:pt x="889" y="2253"/>
                </a:cubicBezTo>
                <a:cubicBezTo>
                  <a:pt x="900" y="2201"/>
                  <a:pt x="912" y="2148"/>
                  <a:pt x="924" y="2093"/>
                </a:cubicBezTo>
                <a:cubicBezTo>
                  <a:pt x="950" y="1982"/>
                  <a:pt x="981" y="1864"/>
                  <a:pt x="1018" y="1741"/>
                </a:cubicBezTo>
                <a:cubicBezTo>
                  <a:pt x="1032" y="1734"/>
                  <a:pt x="1047" y="1727"/>
                  <a:pt x="1062" y="1719"/>
                </a:cubicBezTo>
                <a:cubicBezTo>
                  <a:pt x="1340" y="1586"/>
                  <a:pt x="1689" y="1438"/>
                  <a:pt x="2086" y="1315"/>
                </a:cubicBezTo>
                <a:cubicBezTo>
                  <a:pt x="2230" y="1466"/>
                  <a:pt x="2375" y="1627"/>
                  <a:pt x="2516" y="1798"/>
                </a:cubicBezTo>
                <a:cubicBezTo>
                  <a:pt x="2368" y="2355"/>
                  <a:pt x="2150" y="3007"/>
                  <a:pt x="1833" y="3671"/>
                </a:cubicBezTo>
                <a:cubicBezTo>
                  <a:pt x="1476" y="3371"/>
                  <a:pt x="1203" y="3043"/>
                  <a:pt x="996" y="2728"/>
                </a:cubicBezTo>
                <a:close/>
                <a:moveTo>
                  <a:pt x="2301" y="1253"/>
                </a:moveTo>
                <a:cubicBezTo>
                  <a:pt x="2384" y="1230"/>
                  <a:pt x="2469" y="1208"/>
                  <a:pt x="2555" y="1188"/>
                </a:cubicBezTo>
                <a:cubicBezTo>
                  <a:pt x="2579" y="1222"/>
                  <a:pt x="2608" y="1251"/>
                  <a:pt x="2643" y="1274"/>
                </a:cubicBezTo>
                <a:cubicBezTo>
                  <a:pt x="2623" y="1365"/>
                  <a:pt x="2601" y="1462"/>
                  <a:pt x="2577" y="1562"/>
                </a:cubicBezTo>
                <a:cubicBezTo>
                  <a:pt x="2484" y="1453"/>
                  <a:pt x="2391" y="1350"/>
                  <a:pt x="2301" y="1253"/>
                </a:cubicBezTo>
                <a:close/>
                <a:moveTo>
                  <a:pt x="3438" y="856"/>
                </a:moveTo>
                <a:cubicBezTo>
                  <a:pt x="3318" y="864"/>
                  <a:pt x="3199" y="876"/>
                  <a:pt x="3082" y="891"/>
                </a:cubicBezTo>
                <a:cubicBezTo>
                  <a:pt x="3053" y="830"/>
                  <a:pt x="3005" y="779"/>
                  <a:pt x="2944" y="749"/>
                </a:cubicBezTo>
                <a:cubicBezTo>
                  <a:pt x="2970" y="595"/>
                  <a:pt x="2987" y="469"/>
                  <a:pt x="2998" y="378"/>
                </a:cubicBezTo>
                <a:cubicBezTo>
                  <a:pt x="3171" y="510"/>
                  <a:pt x="3320" y="672"/>
                  <a:pt x="3438" y="856"/>
                </a:cubicBezTo>
                <a:close/>
                <a:moveTo>
                  <a:pt x="919" y="254"/>
                </a:moveTo>
                <a:cubicBezTo>
                  <a:pt x="963" y="289"/>
                  <a:pt x="1033" y="344"/>
                  <a:pt x="1123" y="419"/>
                </a:cubicBezTo>
                <a:cubicBezTo>
                  <a:pt x="1111" y="451"/>
                  <a:pt x="1104" y="487"/>
                  <a:pt x="1104" y="524"/>
                </a:cubicBezTo>
                <a:cubicBezTo>
                  <a:pt x="1104" y="613"/>
                  <a:pt x="1143" y="694"/>
                  <a:pt x="1206" y="750"/>
                </a:cubicBezTo>
                <a:cubicBezTo>
                  <a:pt x="1055" y="1032"/>
                  <a:pt x="940" y="1325"/>
                  <a:pt x="853" y="1601"/>
                </a:cubicBezTo>
                <a:cubicBezTo>
                  <a:pt x="733" y="1662"/>
                  <a:pt x="621" y="1721"/>
                  <a:pt x="521" y="1778"/>
                </a:cubicBezTo>
                <a:cubicBezTo>
                  <a:pt x="355" y="1317"/>
                  <a:pt x="309" y="957"/>
                  <a:pt x="298" y="851"/>
                </a:cubicBezTo>
                <a:cubicBezTo>
                  <a:pt x="456" y="607"/>
                  <a:pt x="669" y="402"/>
                  <a:pt x="919" y="254"/>
                </a:cubicBezTo>
                <a:close/>
                <a:moveTo>
                  <a:pt x="142" y="1148"/>
                </a:moveTo>
                <a:cubicBezTo>
                  <a:pt x="177" y="1332"/>
                  <a:pt x="239" y="1586"/>
                  <a:pt x="347" y="1878"/>
                </a:cubicBezTo>
                <a:cubicBezTo>
                  <a:pt x="205" y="1963"/>
                  <a:pt x="93" y="2036"/>
                  <a:pt x="14" y="2089"/>
                </a:cubicBezTo>
                <a:cubicBezTo>
                  <a:pt x="5" y="2015"/>
                  <a:pt x="0" y="1939"/>
                  <a:pt x="0" y="1862"/>
                </a:cubicBezTo>
                <a:cubicBezTo>
                  <a:pt x="0" y="1609"/>
                  <a:pt x="51" y="1368"/>
                  <a:pt x="142" y="1148"/>
                </a:cubicBezTo>
                <a:close/>
                <a:moveTo>
                  <a:pt x="53" y="2303"/>
                </a:moveTo>
                <a:cubicBezTo>
                  <a:pt x="118" y="2257"/>
                  <a:pt x="244" y="2171"/>
                  <a:pt x="420" y="2065"/>
                </a:cubicBezTo>
                <a:cubicBezTo>
                  <a:pt x="455" y="2150"/>
                  <a:pt x="495" y="2238"/>
                  <a:pt x="540" y="2329"/>
                </a:cubicBezTo>
                <a:cubicBezTo>
                  <a:pt x="492" y="2382"/>
                  <a:pt x="463" y="2453"/>
                  <a:pt x="463" y="2531"/>
                </a:cubicBezTo>
                <a:cubicBezTo>
                  <a:pt x="463" y="2636"/>
                  <a:pt x="517" y="2730"/>
                  <a:pt x="600" y="2784"/>
                </a:cubicBezTo>
                <a:cubicBezTo>
                  <a:pt x="579" y="2949"/>
                  <a:pt x="567" y="3088"/>
                  <a:pt x="559" y="3193"/>
                </a:cubicBezTo>
                <a:cubicBezTo>
                  <a:pt x="315" y="2953"/>
                  <a:pt x="136" y="2646"/>
                  <a:pt x="53" y="2303"/>
                </a:cubicBezTo>
                <a:close/>
                <a:moveTo>
                  <a:pt x="2028" y="3722"/>
                </a:moveTo>
                <a:cubicBezTo>
                  <a:pt x="2316" y="3112"/>
                  <a:pt x="2523" y="2514"/>
                  <a:pt x="2669" y="1988"/>
                </a:cubicBezTo>
                <a:cubicBezTo>
                  <a:pt x="2923" y="2314"/>
                  <a:pt x="3153" y="2667"/>
                  <a:pt x="3321" y="3031"/>
                </a:cubicBezTo>
                <a:cubicBezTo>
                  <a:pt x="3010" y="3417"/>
                  <a:pt x="2549" y="3677"/>
                  <a:pt x="2028" y="3722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  <p:sp>
        <p:nvSpPr>
          <p:cNvPr id="73" name="chat-bubbles_72225">
            <a:extLst>
              <a:ext uri="{FF2B5EF4-FFF2-40B4-BE49-F238E27FC236}">
                <a16:creationId xmlns:a16="http://schemas.microsoft.com/office/drawing/2014/main" id="{AEF767E5-AC1C-4E86-AC87-5E08EB121B87}"/>
              </a:ext>
            </a:extLst>
          </p:cNvPr>
          <p:cNvSpPr>
            <a:spLocks noChangeAspect="1"/>
          </p:cNvSpPr>
          <p:nvPr/>
        </p:nvSpPr>
        <p:spPr bwMode="auto">
          <a:xfrm>
            <a:off x="2952746" y="2438054"/>
            <a:ext cx="950112" cy="76825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451" h="489568">
                <a:moveTo>
                  <a:pt x="479900" y="284819"/>
                </a:moveTo>
                <a:cubicBezTo>
                  <a:pt x="465151" y="284819"/>
                  <a:pt x="453167" y="296695"/>
                  <a:pt x="453167" y="311424"/>
                </a:cubicBezTo>
                <a:cubicBezTo>
                  <a:pt x="453167" y="326245"/>
                  <a:pt x="465151" y="338120"/>
                  <a:pt x="479900" y="338120"/>
                </a:cubicBezTo>
                <a:cubicBezTo>
                  <a:pt x="494649" y="338120"/>
                  <a:pt x="506633" y="326245"/>
                  <a:pt x="506633" y="311424"/>
                </a:cubicBezTo>
                <a:cubicBezTo>
                  <a:pt x="506633" y="296695"/>
                  <a:pt x="494649" y="284819"/>
                  <a:pt x="479900" y="284819"/>
                </a:cubicBezTo>
                <a:close/>
                <a:moveTo>
                  <a:pt x="402929" y="284819"/>
                </a:moveTo>
                <a:cubicBezTo>
                  <a:pt x="388180" y="284819"/>
                  <a:pt x="376196" y="296695"/>
                  <a:pt x="376196" y="311424"/>
                </a:cubicBezTo>
                <a:cubicBezTo>
                  <a:pt x="376196" y="326245"/>
                  <a:pt x="388180" y="338120"/>
                  <a:pt x="402929" y="338120"/>
                </a:cubicBezTo>
                <a:cubicBezTo>
                  <a:pt x="417678" y="338120"/>
                  <a:pt x="429569" y="326245"/>
                  <a:pt x="429569" y="311424"/>
                </a:cubicBezTo>
                <a:cubicBezTo>
                  <a:pt x="429569" y="296695"/>
                  <a:pt x="417678" y="284819"/>
                  <a:pt x="402929" y="284819"/>
                </a:cubicBezTo>
                <a:close/>
                <a:moveTo>
                  <a:pt x="429477" y="174720"/>
                </a:moveTo>
                <a:cubicBezTo>
                  <a:pt x="528756" y="183649"/>
                  <a:pt x="605451" y="241369"/>
                  <a:pt x="605451" y="311516"/>
                </a:cubicBezTo>
                <a:cubicBezTo>
                  <a:pt x="605451" y="387738"/>
                  <a:pt x="514745" y="449508"/>
                  <a:pt x="402929" y="449508"/>
                </a:cubicBezTo>
                <a:cubicBezTo>
                  <a:pt x="382003" y="449508"/>
                  <a:pt x="361724" y="447299"/>
                  <a:pt x="342734" y="443340"/>
                </a:cubicBezTo>
                <a:lnTo>
                  <a:pt x="298579" y="486423"/>
                </a:lnTo>
                <a:cubicBezTo>
                  <a:pt x="295722" y="489368"/>
                  <a:pt x="291297" y="490289"/>
                  <a:pt x="287425" y="489000"/>
                </a:cubicBezTo>
                <a:cubicBezTo>
                  <a:pt x="283554" y="487527"/>
                  <a:pt x="280788" y="484121"/>
                  <a:pt x="280235" y="480071"/>
                </a:cubicBezTo>
                <a:lnTo>
                  <a:pt x="272123" y="416828"/>
                </a:lnTo>
                <a:cubicBezTo>
                  <a:pt x="228337" y="391513"/>
                  <a:pt x="200406" y="353677"/>
                  <a:pt x="200406" y="311516"/>
                </a:cubicBezTo>
                <a:cubicBezTo>
                  <a:pt x="200406" y="309675"/>
                  <a:pt x="200683" y="307833"/>
                  <a:pt x="200867" y="305992"/>
                </a:cubicBezTo>
                <a:cubicBezTo>
                  <a:pt x="201420" y="305992"/>
                  <a:pt x="201881" y="306084"/>
                  <a:pt x="202526" y="306084"/>
                </a:cubicBezTo>
                <a:cubicBezTo>
                  <a:pt x="219488" y="306084"/>
                  <a:pt x="236357" y="304796"/>
                  <a:pt x="252765" y="302218"/>
                </a:cubicBezTo>
                <a:lnTo>
                  <a:pt x="285766" y="334438"/>
                </a:lnTo>
                <a:cubicBezTo>
                  <a:pt x="293417" y="341894"/>
                  <a:pt x="303557" y="346129"/>
                  <a:pt x="314435" y="346129"/>
                </a:cubicBezTo>
                <a:cubicBezTo>
                  <a:pt x="318951" y="346129"/>
                  <a:pt x="323468" y="345392"/>
                  <a:pt x="327709" y="343919"/>
                </a:cubicBezTo>
                <a:cubicBezTo>
                  <a:pt x="342642" y="338580"/>
                  <a:pt x="353059" y="325784"/>
                  <a:pt x="354994" y="310411"/>
                </a:cubicBezTo>
                <a:lnTo>
                  <a:pt x="361263" y="261253"/>
                </a:lnTo>
                <a:cubicBezTo>
                  <a:pt x="395923" y="238055"/>
                  <a:pt x="419429" y="207952"/>
                  <a:pt x="429477" y="174720"/>
                </a:cubicBezTo>
                <a:close/>
                <a:moveTo>
                  <a:pt x="279509" y="111300"/>
                </a:moveTo>
                <a:cubicBezTo>
                  <a:pt x="264667" y="111300"/>
                  <a:pt x="252775" y="123268"/>
                  <a:pt x="252775" y="137997"/>
                </a:cubicBezTo>
                <a:cubicBezTo>
                  <a:pt x="252775" y="152727"/>
                  <a:pt x="264667" y="164695"/>
                  <a:pt x="279509" y="164695"/>
                </a:cubicBezTo>
                <a:cubicBezTo>
                  <a:pt x="294259" y="164695"/>
                  <a:pt x="306243" y="152727"/>
                  <a:pt x="306243" y="137997"/>
                </a:cubicBezTo>
                <a:cubicBezTo>
                  <a:pt x="306243" y="123268"/>
                  <a:pt x="294259" y="111300"/>
                  <a:pt x="279509" y="111300"/>
                </a:cubicBezTo>
                <a:close/>
                <a:moveTo>
                  <a:pt x="202534" y="111300"/>
                </a:moveTo>
                <a:cubicBezTo>
                  <a:pt x="187784" y="111300"/>
                  <a:pt x="175800" y="123268"/>
                  <a:pt x="175800" y="137997"/>
                </a:cubicBezTo>
                <a:cubicBezTo>
                  <a:pt x="175800" y="152727"/>
                  <a:pt x="187784" y="164695"/>
                  <a:pt x="202534" y="164695"/>
                </a:cubicBezTo>
                <a:cubicBezTo>
                  <a:pt x="217284" y="164695"/>
                  <a:pt x="229268" y="152727"/>
                  <a:pt x="229268" y="137997"/>
                </a:cubicBezTo>
                <a:cubicBezTo>
                  <a:pt x="229268" y="123268"/>
                  <a:pt x="217284" y="111300"/>
                  <a:pt x="202534" y="111300"/>
                </a:cubicBezTo>
                <a:close/>
                <a:moveTo>
                  <a:pt x="125558" y="111300"/>
                </a:moveTo>
                <a:cubicBezTo>
                  <a:pt x="110808" y="111300"/>
                  <a:pt x="98824" y="123268"/>
                  <a:pt x="98824" y="137997"/>
                </a:cubicBezTo>
                <a:cubicBezTo>
                  <a:pt x="98824" y="152727"/>
                  <a:pt x="110808" y="164695"/>
                  <a:pt x="125558" y="164695"/>
                </a:cubicBezTo>
                <a:cubicBezTo>
                  <a:pt x="140308" y="164695"/>
                  <a:pt x="152292" y="152727"/>
                  <a:pt x="152292" y="137997"/>
                </a:cubicBezTo>
                <a:cubicBezTo>
                  <a:pt x="152292" y="123268"/>
                  <a:pt x="140308" y="111300"/>
                  <a:pt x="125558" y="111300"/>
                </a:cubicBezTo>
                <a:close/>
                <a:moveTo>
                  <a:pt x="202534" y="0"/>
                </a:moveTo>
                <a:cubicBezTo>
                  <a:pt x="314356" y="0"/>
                  <a:pt x="404975" y="61772"/>
                  <a:pt x="404975" y="137997"/>
                </a:cubicBezTo>
                <a:cubicBezTo>
                  <a:pt x="404975" y="180253"/>
                  <a:pt x="377135" y="217997"/>
                  <a:pt x="333254" y="243314"/>
                </a:cubicBezTo>
                <a:lnTo>
                  <a:pt x="325234" y="306559"/>
                </a:lnTo>
                <a:cubicBezTo>
                  <a:pt x="324681" y="310701"/>
                  <a:pt x="321915" y="314108"/>
                  <a:pt x="317951" y="315489"/>
                </a:cubicBezTo>
                <a:cubicBezTo>
                  <a:pt x="316845" y="315857"/>
                  <a:pt x="315646" y="316133"/>
                  <a:pt x="314448" y="316133"/>
                </a:cubicBezTo>
                <a:cubicBezTo>
                  <a:pt x="311590" y="316133"/>
                  <a:pt x="308825" y="315028"/>
                  <a:pt x="306797" y="313003"/>
                </a:cubicBezTo>
                <a:lnTo>
                  <a:pt x="262731" y="269919"/>
                </a:lnTo>
                <a:cubicBezTo>
                  <a:pt x="243649" y="273878"/>
                  <a:pt x="223460" y="276087"/>
                  <a:pt x="202534" y="276087"/>
                </a:cubicBezTo>
                <a:cubicBezTo>
                  <a:pt x="90712" y="276087"/>
                  <a:pt x="0" y="214223"/>
                  <a:pt x="0" y="137997"/>
                </a:cubicBezTo>
                <a:cubicBezTo>
                  <a:pt x="0" y="61772"/>
                  <a:pt x="90712" y="0"/>
                  <a:pt x="202534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2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椭圆 1">
            <a:extLst>
              <a:ext uri="{FF2B5EF4-FFF2-40B4-BE49-F238E27FC236}">
                <a16:creationId xmlns:a16="http://schemas.microsoft.com/office/drawing/2014/main" id="{5BB95AC5-AA18-44F6-B330-35A80E055AD8}"/>
              </a:ext>
            </a:extLst>
          </p:cNvPr>
          <p:cNvSpPr/>
          <p:nvPr/>
        </p:nvSpPr>
        <p:spPr>
          <a:xfrm>
            <a:off x="3824862" y="1419902"/>
            <a:ext cx="4669638" cy="4525312"/>
          </a:xfrm>
          <a:prstGeom prst="ellipse">
            <a:avLst/>
          </a:prstGeom>
          <a:ln>
            <a:noFill/>
          </a:ln>
          <a:effectLst>
            <a:innerShdw blurRad="876300" dir="162000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3" name="椭圆 2">
            <a:extLst>
              <a:ext uri="{FF2B5EF4-FFF2-40B4-BE49-F238E27FC236}">
                <a16:creationId xmlns:a16="http://schemas.microsoft.com/office/drawing/2014/main" id="{A3B452E3-1F5B-4E75-AC65-A03A94947AE8}"/>
              </a:ext>
            </a:extLst>
          </p:cNvPr>
          <p:cNvSpPr/>
          <p:nvPr/>
        </p:nvSpPr>
        <p:spPr>
          <a:xfrm>
            <a:off x="4649007" y="2253247"/>
            <a:ext cx="2949239" cy="2949239"/>
          </a:xfrm>
          <a:prstGeom prst="ellipse">
            <a:avLst/>
          </a:prstGeom>
          <a:ln w="6350">
            <a:noFill/>
          </a:ln>
          <a:effectLst>
            <a:innerShdw blurRad="8255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1BAE8DE-2F63-4DF7-9357-DA129CCAF3A5}"/>
              </a:ext>
            </a:extLst>
          </p:cNvPr>
          <p:cNvSpPr/>
          <p:nvPr/>
        </p:nvSpPr>
        <p:spPr>
          <a:xfrm rot="20717941">
            <a:off x="3995911" y="2708494"/>
            <a:ext cx="4220154" cy="1892426"/>
          </a:xfrm>
          <a:prstGeom prst="ellipse">
            <a:avLst/>
          </a:prstGeom>
          <a:noFill/>
          <a:ln w="6350">
            <a:gradFill>
              <a:gsLst>
                <a:gs pos="0">
                  <a:srgbClr val="1997F5">
                    <a:alpha val="0"/>
                  </a:srgbClr>
                </a:gs>
                <a:gs pos="100000">
                  <a:srgbClr val="1997F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6DC65A-876F-47C8-8105-81A6E62394F0}"/>
              </a:ext>
            </a:extLst>
          </p:cNvPr>
          <p:cNvSpPr/>
          <p:nvPr/>
        </p:nvSpPr>
        <p:spPr>
          <a:xfrm rot="900000">
            <a:off x="4632131" y="2842791"/>
            <a:ext cx="3168182" cy="1420695"/>
          </a:xfrm>
          <a:prstGeom prst="ellipse">
            <a:avLst/>
          </a:prstGeom>
          <a:gradFill>
            <a:gsLst>
              <a:gs pos="63000">
                <a:srgbClr val="1997F5">
                  <a:alpha val="0"/>
                </a:srgbClr>
              </a:gs>
              <a:gs pos="100000">
                <a:srgbClr val="2DD4EA">
                  <a:alpha val="22000"/>
                </a:srgbClr>
              </a:gs>
            </a:gsLst>
            <a:lin ang="5400000" scaled="1"/>
          </a:gradFill>
          <a:ln w="6350">
            <a:gradFill>
              <a:gsLst>
                <a:gs pos="60000">
                  <a:srgbClr val="1997F5">
                    <a:alpha val="0"/>
                  </a:srgbClr>
                </a:gs>
                <a:gs pos="100000">
                  <a:srgbClr val="2DD4EA">
                    <a:alpha val="44000"/>
                  </a:srgbClr>
                </a:gs>
              </a:gsLst>
              <a:lin ang="5400000" scaled="1"/>
            </a:gradFill>
          </a:ln>
          <a:effectLst>
            <a:outerShdw blurRad="546100" dist="50800" dir="5400000" algn="ctr" rotWithShape="0">
              <a:srgbClr val="1997F5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F2EC3D-75E9-4607-A566-F76F471C8CDE}"/>
              </a:ext>
            </a:extLst>
          </p:cNvPr>
          <p:cNvGrpSpPr/>
          <p:nvPr/>
        </p:nvGrpSpPr>
        <p:grpSpPr>
          <a:xfrm>
            <a:off x="2342431" y="1195162"/>
            <a:ext cx="7917163" cy="5053108"/>
            <a:chOff x="-580545" y="1100057"/>
            <a:chExt cx="6806660" cy="482511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8F53F1C-1C00-43D8-845E-9A8AAC907227}"/>
                </a:ext>
              </a:extLst>
            </p:cNvPr>
            <p:cNvCxnSpPr>
              <a:cxnSpLocks/>
            </p:cNvCxnSpPr>
            <p:nvPr/>
          </p:nvCxnSpPr>
          <p:spPr>
            <a:xfrm>
              <a:off x="933352" y="1772942"/>
              <a:ext cx="1184815" cy="95868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33F10DF-CD91-4D42-B4D0-7E5FF964C6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52" y="2108066"/>
              <a:ext cx="1124211" cy="593130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B9F47FE-EFED-49D1-90D2-891BED111B53}"/>
                </a:ext>
              </a:extLst>
            </p:cNvPr>
            <p:cNvCxnSpPr>
              <a:cxnSpLocks/>
            </p:cNvCxnSpPr>
            <p:nvPr/>
          </p:nvCxnSpPr>
          <p:spPr>
            <a:xfrm>
              <a:off x="-283729" y="2871994"/>
              <a:ext cx="1446831" cy="302138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17533E4-E457-47BB-BC0E-19695F354604}"/>
                </a:ext>
              </a:extLst>
            </p:cNvPr>
            <p:cNvCxnSpPr>
              <a:cxnSpLocks/>
            </p:cNvCxnSpPr>
            <p:nvPr/>
          </p:nvCxnSpPr>
          <p:spPr>
            <a:xfrm>
              <a:off x="525382" y="1449096"/>
              <a:ext cx="128827" cy="142380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6A9BC02-4F62-4440-B0CF-B4692F0AC896}"/>
                </a:ext>
              </a:extLst>
            </p:cNvPr>
            <p:cNvCxnSpPr>
              <a:cxnSpLocks/>
            </p:cNvCxnSpPr>
            <p:nvPr/>
          </p:nvCxnSpPr>
          <p:spPr>
            <a:xfrm>
              <a:off x="810967" y="1285514"/>
              <a:ext cx="429664" cy="48491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C9BE78B-D5C3-4520-A0D4-8FA29B06485F}"/>
                </a:ext>
              </a:extLst>
            </p:cNvPr>
            <p:cNvCxnSpPr>
              <a:cxnSpLocks/>
            </p:cNvCxnSpPr>
            <p:nvPr/>
          </p:nvCxnSpPr>
          <p:spPr>
            <a:xfrm>
              <a:off x="1501181" y="1100057"/>
              <a:ext cx="667605" cy="100800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08FA325-C35C-42D5-A0D6-9BE88B1635F6}"/>
                </a:ext>
              </a:extLst>
            </p:cNvPr>
            <p:cNvCxnSpPr>
              <a:cxnSpLocks/>
            </p:cNvCxnSpPr>
            <p:nvPr/>
          </p:nvCxnSpPr>
          <p:spPr>
            <a:xfrm>
              <a:off x="2212478" y="1111732"/>
              <a:ext cx="322071" cy="95291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7168F1D-A3D3-4EAB-BC8B-7B943A282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989" y="1133174"/>
              <a:ext cx="872257" cy="181838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42A8922-2EF2-4F87-871D-C978C1DBD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591" y="1264489"/>
              <a:ext cx="758725" cy="85403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B4E8FC9-4282-42C1-B963-01958CCAC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2924" y="1124483"/>
              <a:ext cx="1008641" cy="74361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EA38248-C4DE-408B-8051-92AB5D017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6455" y="1892040"/>
              <a:ext cx="1180288" cy="731668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90AA37C-0474-4180-A611-C1A2CCB27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8998" y="2369060"/>
              <a:ext cx="1331775" cy="67291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56E6705-0A2D-461B-BD0B-859D4C7CD4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464" y="2876843"/>
              <a:ext cx="1086938" cy="43987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AAA68CF-2438-4582-B8FB-5EB020FD0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3775" y="2637295"/>
              <a:ext cx="866640" cy="243019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15F0A16-566F-4CF4-8B0D-DE2FDBEE00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7286" y="3536983"/>
              <a:ext cx="1698483" cy="20846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C57C61-D418-4E31-AE24-C4D94715B7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6639" y="4203391"/>
              <a:ext cx="1269476" cy="557647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136D152-D04F-44AD-A0C7-7333B157C8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7227" y="4478476"/>
              <a:ext cx="1270675" cy="767094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31D317B-7B4D-421D-B396-99E5CA593E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83535" y="4789448"/>
              <a:ext cx="455574" cy="113572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A3FA0A9-5192-4872-9D43-10F018DC3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61" y="5264914"/>
              <a:ext cx="411247" cy="303272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143D3B3-061E-429F-BDF0-5203B596B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792" y="4709776"/>
              <a:ext cx="794122" cy="755871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5BC0DD9-3E32-4A52-A8B1-965AF659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80545" y="4206005"/>
              <a:ext cx="1432954" cy="544941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C686A22-AACA-4C3C-B47F-660696B73A7A}"/>
              </a:ext>
            </a:extLst>
          </p:cNvPr>
          <p:cNvGrpSpPr/>
          <p:nvPr/>
        </p:nvGrpSpPr>
        <p:grpSpPr>
          <a:xfrm>
            <a:off x="803972" y="2209747"/>
            <a:ext cx="2425992" cy="746466"/>
            <a:chOff x="473834" y="1139725"/>
            <a:chExt cx="2662457" cy="819226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9D77083-9F4A-4140-B59D-F7A09D116CDE}"/>
                </a:ext>
              </a:extLst>
            </p:cNvPr>
            <p:cNvSpPr/>
            <p:nvPr/>
          </p:nvSpPr>
          <p:spPr>
            <a:xfrm>
              <a:off x="473834" y="1139725"/>
              <a:ext cx="202737" cy="398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3DB807B-3D7D-43A6-A7DF-47E99150BDAC}"/>
                </a:ext>
              </a:extLst>
            </p:cNvPr>
            <p:cNvSpPr txBox="1"/>
            <p:nvPr/>
          </p:nvSpPr>
          <p:spPr>
            <a:xfrm>
              <a:off x="639563" y="1384731"/>
              <a:ext cx="2496728" cy="574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基于</a:t>
              </a:r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WEB</a:t>
              </a:r>
              <a:r>
                <a:rPr lang="zh-CN" altLang="en-US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规范</a:t>
              </a: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5742F30A-D05A-4F4A-94E2-F25D3621A529}"/>
              </a:ext>
            </a:extLst>
          </p:cNvPr>
          <p:cNvSpPr txBox="1"/>
          <p:nvPr/>
        </p:nvSpPr>
        <p:spPr>
          <a:xfrm>
            <a:off x="3628789" y="1018378"/>
            <a:ext cx="5838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rPr>
              <a:t>采用</a:t>
            </a:r>
            <a:r>
              <a:rPr lang="en-US" altLang="zh-CN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rPr>
              <a:t>HTML,CSS</a:t>
            </a:r>
            <a:r>
              <a: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rPr>
              <a:t>和</a:t>
            </a:r>
            <a:r>
              <a:rPr lang="en-US" altLang="zh-CN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rPr>
              <a:t>JS</a:t>
            </a:r>
            <a:r>
              <a: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rPr>
              <a:t>等搭建的一套框架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3CE96A5-67DD-4D55-B4BD-32CF9310662D}"/>
              </a:ext>
            </a:extLst>
          </p:cNvPr>
          <p:cNvSpPr txBox="1"/>
          <p:nvPr/>
        </p:nvSpPr>
        <p:spPr>
          <a:xfrm>
            <a:off x="8864295" y="5371236"/>
            <a:ext cx="182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rPr>
              <a:t>类似于</a:t>
            </a:r>
            <a:r>
              <a:rPr lang="en-US" altLang="zh-CN" b="1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rPr>
              <a:t>MVC</a:t>
            </a:r>
            <a:endParaRPr lang="zh-CN" altLang="en-US" b="1" spc="-150" dirty="0">
              <a:gradFill>
                <a:gsLst>
                  <a:gs pos="0">
                    <a:srgbClr val="11C4FD"/>
                  </a:gs>
                  <a:gs pos="60000">
                    <a:srgbClr val="4DE7D5"/>
                  </a:gs>
                  <a:gs pos="100000">
                    <a:srgbClr val="78FFAA"/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1E723E-CFD4-49BD-A85B-10DC3A36B452}"/>
              </a:ext>
            </a:extLst>
          </p:cNvPr>
          <p:cNvSpPr txBox="1"/>
          <p:nvPr/>
        </p:nvSpPr>
        <p:spPr>
          <a:xfrm>
            <a:off x="2083948" y="5929967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rPr>
              <a:t>官方名：</a:t>
            </a:r>
            <a:r>
              <a:rPr lang="en-US" altLang="zh-CN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rPr>
              <a:t>WXML,WXSS</a:t>
            </a:r>
            <a:endParaRPr lang="zh-CN" altLang="en-US" b="1" spc="-150" dirty="0">
              <a:gradFill>
                <a:gsLst>
                  <a:gs pos="0">
                    <a:srgbClr val="11C4FD"/>
                  </a:gs>
                  <a:gs pos="60000">
                    <a:srgbClr val="4DE7D5"/>
                  </a:gs>
                  <a:gs pos="100000">
                    <a:srgbClr val="78FFAA"/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82" name="标题 2">
            <a:extLst>
              <a:ext uri="{FF2B5EF4-FFF2-40B4-BE49-F238E27FC236}">
                <a16:creationId xmlns:a16="http://schemas.microsoft.com/office/drawing/2014/main" id="{3297E70B-8B39-4629-9CC0-DA05B7A9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大致的技术原理</a:t>
            </a:r>
          </a:p>
        </p:txBody>
      </p:sp>
    </p:spTree>
    <p:extLst>
      <p:ext uri="{BB962C8B-B14F-4D97-AF65-F5344CB8AC3E}">
        <p14:creationId xmlns:p14="http://schemas.microsoft.com/office/powerpoint/2010/main" val="135380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标题 2">
            <a:extLst>
              <a:ext uri="{FF2B5EF4-FFF2-40B4-BE49-F238E27FC236}">
                <a16:creationId xmlns:a16="http://schemas.microsoft.com/office/drawing/2014/main" id="{FD670250-47E6-4635-9300-386EDAD2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略细节的说明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D1BAFB-0F91-45F5-B370-B1E1F0D2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6" y="1499685"/>
            <a:ext cx="3891122" cy="45217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7962D13-355C-4304-9F8E-C30043CA9C06}"/>
              </a:ext>
            </a:extLst>
          </p:cNvPr>
          <p:cNvSpPr txBox="1"/>
          <p:nvPr/>
        </p:nvSpPr>
        <p:spPr>
          <a:xfrm>
            <a:off x="1232170" y="1121923"/>
            <a:ext cx="238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CCBB66-3468-441F-BFD5-15A2EAA93A59}"/>
              </a:ext>
            </a:extLst>
          </p:cNvPr>
          <p:cNvSpPr txBox="1"/>
          <p:nvPr/>
        </p:nvSpPr>
        <p:spPr>
          <a:xfrm>
            <a:off x="6245157" y="2107660"/>
            <a:ext cx="4818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2FFFF"/>
                </a:solidFill>
              </a:rPr>
              <a:t>一个完整的小程序主要由以下几部分组成： 一个入口文件：</a:t>
            </a:r>
            <a:r>
              <a:rPr lang="en-US" altLang="zh-CN" dirty="0">
                <a:solidFill>
                  <a:srgbClr val="32FFFF"/>
                </a:solidFill>
              </a:rPr>
              <a:t>app.js </a:t>
            </a:r>
            <a:r>
              <a:rPr lang="zh-CN" altLang="en-US" dirty="0">
                <a:solidFill>
                  <a:srgbClr val="32FFFF"/>
                </a:solidFill>
              </a:rPr>
              <a:t>一个全局样式：</a:t>
            </a:r>
            <a:r>
              <a:rPr lang="en-US" altLang="zh-CN" dirty="0" err="1">
                <a:solidFill>
                  <a:srgbClr val="32FFFF"/>
                </a:solidFill>
              </a:rPr>
              <a:t>app.wxss</a:t>
            </a:r>
            <a:r>
              <a:rPr lang="en-US" altLang="zh-CN" dirty="0">
                <a:solidFill>
                  <a:srgbClr val="32FFFF"/>
                </a:solidFill>
              </a:rPr>
              <a:t> </a:t>
            </a:r>
            <a:r>
              <a:rPr lang="zh-CN" altLang="en-US" dirty="0">
                <a:solidFill>
                  <a:srgbClr val="32FFFF"/>
                </a:solidFill>
              </a:rPr>
              <a:t>一个全局配置：</a:t>
            </a:r>
            <a:r>
              <a:rPr lang="en-US" altLang="zh-CN" dirty="0" err="1">
                <a:solidFill>
                  <a:srgbClr val="32FFFF"/>
                </a:solidFill>
              </a:rPr>
              <a:t>app.json</a:t>
            </a:r>
            <a:r>
              <a:rPr lang="en-US" altLang="zh-CN" dirty="0">
                <a:solidFill>
                  <a:srgbClr val="32FFFF"/>
                </a:solidFill>
              </a:rPr>
              <a:t> </a:t>
            </a:r>
            <a:r>
              <a:rPr lang="zh-CN" altLang="en-US" dirty="0">
                <a:solidFill>
                  <a:srgbClr val="32FFFF"/>
                </a:solidFill>
              </a:rPr>
              <a:t>页面：</a:t>
            </a:r>
            <a:r>
              <a:rPr lang="en-US" altLang="zh-CN" dirty="0">
                <a:solidFill>
                  <a:srgbClr val="32FFFF"/>
                </a:solidFill>
              </a:rPr>
              <a:t>pages</a:t>
            </a:r>
            <a:r>
              <a:rPr lang="zh-CN" altLang="en-US" dirty="0">
                <a:solidFill>
                  <a:srgbClr val="32FFFF"/>
                </a:solidFill>
              </a:rPr>
              <a:t>下，每个页面再按文件夹划分，每个页面</a:t>
            </a:r>
            <a:r>
              <a:rPr lang="en-US" altLang="zh-CN" dirty="0">
                <a:solidFill>
                  <a:srgbClr val="32FFFF"/>
                </a:solidFill>
              </a:rPr>
              <a:t>4</a:t>
            </a:r>
            <a:r>
              <a:rPr lang="zh-CN" altLang="en-US" dirty="0">
                <a:solidFill>
                  <a:srgbClr val="32FFFF"/>
                </a:solidFill>
              </a:rPr>
              <a:t>个文件 视图：</a:t>
            </a:r>
            <a:r>
              <a:rPr lang="en-US" altLang="zh-CN" dirty="0" err="1">
                <a:solidFill>
                  <a:srgbClr val="32FFFF"/>
                </a:solidFill>
              </a:rPr>
              <a:t>wxml</a:t>
            </a:r>
            <a:r>
              <a:rPr lang="zh-CN" altLang="en-US" dirty="0">
                <a:solidFill>
                  <a:srgbClr val="32FFFF"/>
                </a:solidFill>
              </a:rPr>
              <a:t>，</a:t>
            </a:r>
            <a:r>
              <a:rPr lang="en-US" altLang="zh-CN" dirty="0" err="1">
                <a:solidFill>
                  <a:srgbClr val="32FFFF"/>
                </a:solidFill>
              </a:rPr>
              <a:t>wxss</a:t>
            </a:r>
            <a:r>
              <a:rPr lang="en-US" altLang="zh-CN" dirty="0">
                <a:solidFill>
                  <a:srgbClr val="32FFFF"/>
                </a:solidFill>
              </a:rPr>
              <a:t> </a:t>
            </a:r>
            <a:r>
              <a:rPr lang="zh-CN" altLang="en-US" dirty="0">
                <a:solidFill>
                  <a:srgbClr val="32FFFF"/>
                </a:solidFill>
              </a:rPr>
              <a:t>逻辑：</a:t>
            </a:r>
            <a:r>
              <a:rPr lang="en-US" altLang="zh-CN" dirty="0" err="1">
                <a:solidFill>
                  <a:srgbClr val="32FFFF"/>
                </a:solidFill>
              </a:rPr>
              <a:t>js</a:t>
            </a:r>
            <a:r>
              <a:rPr lang="zh-CN" altLang="en-US" dirty="0">
                <a:solidFill>
                  <a:srgbClr val="32FFFF"/>
                </a:solidFill>
              </a:rPr>
              <a:t>，</a:t>
            </a:r>
            <a:r>
              <a:rPr lang="en-US" altLang="zh-CN" dirty="0">
                <a:solidFill>
                  <a:srgbClr val="32FFFF"/>
                </a:solidFill>
              </a:rPr>
              <a:t>json</a:t>
            </a:r>
            <a:r>
              <a:rPr lang="zh-CN" altLang="en-US" dirty="0">
                <a:solidFill>
                  <a:srgbClr val="32FFFF"/>
                </a:solidFill>
              </a:rPr>
              <a:t>（页面配置，不是必须）</a:t>
            </a:r>
          </a:p>
          <a:p>
            <a:r>
              <a:rPr lang="zh-CN" altLang="en-US" dirty="0">
                <a:solidFill>
                  <a:srgbClr val="32FFFF"/>
                </a:solidFill>
              </a:rPr>
              <a:t>注：</a:t>
            </a:r>
            <a:r>
              <a:rPr lang="en-US" altLang="zh-CN" dirty="0">
                <a:solidFill>
                  <a:srgbClr val="32FFFF"/>
                </a:solidFill>
              </a:rPr>
              <a:t>pages</a:t>
            </a:r>
            <a:r>
              <a:rPr lang="zh-CN" altLang="en-US" dirty="0">
                <a:solidFill>
                  <a:srgbClr val="32FFFF"/>
                </a:solidFill>
              </a:rPr>
              <a:t>里面还可以再根据模块划分子目录，孙子目录，只需要在</a:t>
            </a:r>
            <a:r>
              <a:rPr lang="en-US" altLang="zh-CN" dirty="0" err="1">
                <a:solidFill>
                  <a:srgbClr val="32FFFF"/>
                </a:solidFill>
              </a:rPr>
              <a:t>app.json</a:t>
            </a:r>
            <a:r>
              <a:rPr lang="zh-CN" altLang="en-US" dirty="0">
                <a:solidFill>
                  <a:srgbClr val="32FFFF"/>
                </a:solidFill>
              </a:rPr>
              <a:t>里注册时填写路径就行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93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2F5C587-51BB-4A55-8B83-EC07B411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237"/>
            <a:ext cx="10515600" cy="535531"/>
          </a:xfrm>
        </p:spPr>
        <p:txBody>
          <a:bodyPr/>
          <a:lstStyle/>
          <a:p>
            <a:r>
              <a:rPr lang="zh-CN" altLang="en-US" dirty="0"/>
              <a:t>关于其软件架构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1D259F-78B4-423B-9D50-F6EBB540B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2" y="1200660"/>
            <a:ext cx="5703055" cy="3196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251325-E244-4179-A16D-F789050336BD}"/>
              </a:ext>
            </a:extLst>
          </p:cNvPr>
          <p:cNvSpPr txBox="1"/>
          <p:nvPr/>
        </p:nvSpPr>
        <p:spPr>
          <a:xfrm>
            <a:off x="6861242" y="1367807"/>
            <a:ext cx="5149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微信小程序的框架包含两部分</a:t>
            </a:r>
            <a:r>
              <a:rPr lang="en-US" altLang="zh-CN" sz="2000" dirty="0">
                <a:solidFill>
                  <a:schemeClr val="bg1"/>
                </a:solidFill>
              </a:rPr>
              <a:t>View</a:t>
            </a:r>
            <a:r>
              <a:rPr lang="zh-CN" altLang="en-US" sz="2000" dirty="0">
                <a:solidFill>
                  <a:schemeClr val="bg1"/>
                </a:solidFill>
              </a:rPr>
              <a:t>视图层、</a:t>
            </a:r>
            <a:r>
              <a:rPr lang="en-US" altLang="zh-CN" sz="2000" dirty="0">
                <a:solidFill>
                  <a:schemeClr val="bg1"/>
                </a:solidFill>
              </a:rPr>
              <a:t>App Service</a:t>
            </a:r>
            <a:r>
              <a:rPr lang="zh-CN" altLang="en-US" sz="2000" dirty="0">
                <a:solidFill>
                  <a:schemeClr val="bg1"/>
                </a:solidFill>
              </a:rPr>
              <a:t>逻辑层，</a:t>
            </a:r>
            <a:r>
              <a:rPr lang="en-US" altLang="zh-CN" sz="2000" dirty="0">
                <a:solidFill>
                  <a:schemeClr val="bg1"/>
                </a:solidFill>
              </a:rPr>
              <a:t>View</a:t>
            </a:r>
            <a:r>
              <a:rPr lang="zh-CN" altLang="en-US" sz="2000" dirty="0">
                <a:solidFill>
                  <a:schemeClr val="bg1"/>
                </a:solidFill>
              </a:rPr>
              <a:t>层用来渲染页面结构，</a:t>
            </a:r>
            <a:r>
              <a:rPr lang="en-US" altLang="zh-CN" sz="2000" dirty="0">
                <a:solidFill>
                  <a:schemeClr val="bg1"/>
                </a:solidFill>
              </a:rPr>
              <a:t>AppService</a:t>
            </a:r>
            <a:r>
              <a:rPr lang="zh-CN" altLang="en-US" sz="2000" dirty="0">
                <a:solidFill>
                  <a:schemeClr val="bg1"/>
                </a:solidFill>
              </a:rPr>
              <a:t>层用来逻辑处理、数据请求、接口调用，它们在两个进程（两个</a:t>
            </a:r>
            <a:r>
              <a:rPr lang="en-US" altLang="zh-CN" sz="2000" dirty="0" err="1">
                <a:solidFill>
                  <a:schemeClr val="bg1"/>
                </a:solidFill>
              </a:rPr>
              <a:t>Webview</a:t>
            </a:r>
            <a:r>
              <a:rPr lang="zh-CN" altLang="en-US" sz="2000" dirty="0">
                <a:solidFill>
                  <a:schemeClr val="bg1"/>
                </a:solidFill>
              </a:rPr>
              <a:t>）里运行。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视图层和逻辑层通过系统层的</a:t>
            </a:r>
            <a:r>
              <a:rPr lang="en-US" altLang="zh-CN" sz="2000" dirty="0" err="1">
                <a:solidFill>
                  <a:schemeClr val="bg1"/>
                </a:solidFill>
              </a:rPr>
              <a:t>JSBridage</a:t>
            </a:r>
            <a:r>
              <a:rPr lang="zh-CN" altLang="en-US" sz="2000" dirty="0">
                <a:solidFill>
                  <a:schemeClr val="bg1"/>
                </a:solidFill>
              </a:rPr>
              <a:t>进行通信，逻辑层把数据变化通知到视图层，触发视图层页面更新，视图层把触发的事件通知到逻辑层进行业务处理。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3F4A9C-397F-48EC-8CBF-49697AFF86E6}"/>
              </a:ext>
            </a:extLst>
          </p:cNvPr>
          <p:cNvSpPr txBox="1"/>
          <p:nvPr/>
        </p:nvSpPr>
        <p:spPr>
          <a:xfrm>
            <a:off x="1955259" y="5445457"/>
            <a:ext cx="8894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这种类似</a:t>
            </a:r>
            <a:r>
              <a:rPr lang="en-US" altLang="zh-CN" sz="2800" dirty="0">
                <a:solidFill>
                  <a:schemeClr val="bg1"/>
                </a:solidFill>
              </a:rPr>
              <a:t>MVC</a:t>
            </a:r>
            <a:r>
              <a:rPr lang="zh-CN" altLang="en-US" sz="2800" dirty="0">
                <a:solidFill>
                  <a:schemeClr val="bg1"/>
                </a:solidFill>
              </a:rPr>
              <a:t>的架构方式，属于课上所讲的</a:t>
            </a:r>
            <a:r>
              <a:rPr lang="en-US" altLang="zh-CN" sz="2800" dirty="0">
                <a:solidFill>
                  <a:schemeClr val="bg1"/>
                </a:solidFill>
              </a:rPr>
              <a:t>Multi-Tiered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03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>
            <a:extLst>
              <a:ext uri="{FF2B5EF4-FFF2-40B4-BE49-F238E27FC236}">
                <a16:creationId xmlns:a16="http://schemas.microsoft.com/office/drawing/2014/main" id="{07A01C4B-34A2-4FD2-BB6C-71A40A7C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en-US" altLang="zh-CN" dirty="0"/>
              <a:t>MVC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C31107-2C2E-4D52-BA5E-7DBF936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" y="1474821"/>
            <a:ext cx="6673985" cy="44493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A000D1-7428-4C51-A1FA-D45AF5AD53D8}"/>
              </a:ext>
            </a:extLst>
          </p:cNvPr>
          <p:cNvSpPr txBox="1"/>
          <p:nvPr/>
        </p:nvSpPr>
        <p:spPr>
          <a:xfrm>
            <a:off x="7788613" y="1018162"/>
            <a:ext cx="36705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MVC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Model View Controller</a:t>
            </a:r>
            <a:r>
              <a:rPr lang="zh-CN" altLang="en-US" dirty="0">
                <a:solidFill>
                  <a:schemeClr val="bg1"/>
                </a:solidFill>
              </a:rPr>
              <a:t>）是软件工程中的一种软件架构模式，它把软件系统分为模型、视图和控制器三个基本部分。用一种业务逻辑、数据、界面显示分离的方法组织代码，将业务逻辑聚集到一个部件里面，在改进和个性化定制界面及用户交互的同时，不需要重新编写业务逻辑。此模式透过对复杂度的简化，使程序结构更加直观。</a:t>
            </a:r>
          </a:p>
        </p:txBody>
      </p:sp>
    </p:spTree>
    <p:extLst>
      <p:ext uri="{BB962C8B-B14F-4D97-AF65-F5344CB8AC3E}">
        <p14:creationId xmlns:p14="http://schemas.microsoft.com/office/powerpoint/2010/main" val="79851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-图片 4">
            <a:extLst>
              <a:ext uri="{FF2B5EF4-FFF2-40B4-BE49-F238E27FC236}">
                <a16:creationId xmlns:a16="http://schemas.microsoft.com/office/drawing/2014/main" id="{1040A68B-69FB-4BDE-B8D1-8A7DFAEFD0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93799" y="4940722"/>
            <a:ext cx="39124353" cy="1879987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62D329F8-B045-4B98-8D86-3127704EC052}"/>
              </a:ext>
            </a:extLst>
          </p:cNvPr>
          <p:cNvGrpSpPr/>
          <p:nvPr/>
        </p:nvGrpSpPr>
        <p:grpSpPr>
          <a:xfrm>
            <a:off x="1772868" y="2206362"/>
            <a:ext cx="9164307" cy="2518369"/>
            <a:chOff x="948783" y="2671222"/>
            <a:chExt cx="10294434" cy="2828930"/>
          </a:xfrm>
        </p:grpSpPr>
        <p:grpSp>
          <p:nvGrpSpPr>
            <p:cNvPr id="91" name="PA-组合 12">
              <a:extLst>
                <a:ext uri="{FF2B5EF4-FFF2-40B4-BE49-F238E27FC236}">
                  <a16:creationId xmlns:a16="http://schemas.microsoft.com/office/drawing/2014/main" id="{83508D99-E230-49DB-A9D2-DA051B5E41F5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948783" y="2671222"/>
              <a:ext cx="2828930" cy="2828930"/>
              <a:chOff x="5778570" y="2667696"/>
              <a:chExt cx="2361606" cy="2361606"/>
            </a:xfrm>
          </p:grpSpPr>
          <p:sp>
            <p:nvSpPr>
              <p:cNvPr id="114" name="PA-任意多边形 27">
                <a:extLst>
                  <a:ext uri="{FF2B5EF4-FFF2-40B4-BE49-F238E27FC236}">
                    <a16:creationId xmlns:a16="http://schemas.microsoft.com/office/drawing/2014/main" id="{AFD16A2D-2737-4629-920C-AB8C1B9BC9A8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PA-弧形 28">
                <a:extLst>
                  <a:ext uri="{FF2B5EF4-FFF2-40B4-BE49-F238E27FC236}">
                    <a16:creationId xmlns:a16="http://schemas.microsoft.com/office/drawing/2014/main" id="{209B9EB7-EE69-455C-871C-4508CCDFDBF8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B73F315C-73C0-4C40-9017-9F3A7F683EDC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17" name="PA-弧形 30">
                  <a:extLst>
                    <a:ext uri="{FF2B5EF4-FFF2-40B4-BE49-F238E27FC236}">
                      <a16:creationId xmlns:a16="http://schemas.microsoft.com/office/drawing/2014/main" id="{C0478FD6-F29D-4942-A75B-9A230A0E57EA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8" name="PA-椭圆 31">
                  <a:extLst>
                    <a:ext uri="{FF2B5EF4-FFF2-40B4-BE49-F238E27FC236}">
                      <a16:creationId xmlns:a16="http://schemas.microsoft.com/office/drawing/2014/main" id="{43BC95C1-9801-4E94-9F66-308D179790E4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PA-椭圆 32">
                  <a:extLst>
                    <a:ext uri="{FF2B5EF4-FFF2-40B4-BE49-F238E27FC236}">
                      <a16:creationId xmlns:a16="http://schemas.microsoft.com/office/drawing/2014/main" id="{D7F45E4E-8A52-4481-BBF3-9B41BBE9DE10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92" name="PA-组合 13">
              <a:extLst>
                <a:ext uri="{FF2B5EF4-FFF2-40B4-BE49-F238E27FC236}">
                  <a16:creationId xmlns:a16="http://schemas.microsoft.com/office/drawing/2014/main" id="{1F90CD25-A0CA-420F-9F32-39B5ED0AAE14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4681535" y="2671222"/>
              <a:ext cx="2828930" cy="2828930"/>
              <a:chOff x="5778570" y="2667696"/>
              <a:chExt cx="2361606" cy="2361606"/>
            </a:xfrm>
          </p:grpSpPr>
          <p:sp>
            <p:nvSpPr>
              <p:cNvPr id="108" name="PA-任意多边形 21">
                <a:extLst>
                  <a:ext uri="{FF2B5EF4-FFF2-40B4-BE49-F238E27FC236}">
                    <a16:creationId xmlns:a16="http://schemas.microsoft.com/office/drawing/2014/main" id="{3511FB2D-52C9-4101-B00D-2663ED52BAC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PA-弧形 22">
                <a:extLst>
                  <a:ext uri="{FF2B5EF4-FFF2-40B4-BE49-F238E27FC236}">
                    <a16:creationId xmlns:a16="http://schemas.microsoft.com/office/drawing/2014/main" id="{A8638730-870A-4126-9186-60671EEB82A3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F412E088-A2A3-4238-BAFC-EA50B28F0F31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11" name="PA-弧形 24">
                  <a:extLst>
                    <a:ext uri="{FF2B5EF4-FFF2-40B4-BE49-F238E27FC236}">
                      <a16:creationId xmlns:a16="http://schemas.microsoft.com/office/drawing/2014/main" id="{21554CC2-872A-4654-9A5A-918F351C821F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" name="PA-椭圆 25">
                  <a:extLst>
                    <a:ext uri="{FF2B5EF4-FFF2-40B4-BE49-F238E27FC236}">
                      <a16:creationId xmlns:a16="http://schemas.microsoft.com/office/drawing/2014/main" id="{DFF710A2-6A66-4560-884F-218A8BE3F039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3" name="PA-椭圆 26">
                  <a:extLst>
                    <a:ext uri="{FF2B5EF4-FFF2-40B4-BE49-F238E27FC236}">
                      <a16:creationId xmlns:a16="http://schemas.microsoft.com/office/drawing/2014/main" id="{2735077B-DC02-495E-AF03-5744F1D22444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93" name="PA-组合 14">
              <a:extLst>
                <a:ext uri="{FF2B5EF4-FFF2-40B4-BE49-F238E27FC236}">
                  <a16:creationId xmlns:a16="http://schemas.microsoft.com/office/drawing/2014/main" id="{CFCCCAD8-532C-4160-BC6D-83B769083F50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8414287" y="2671222"/>
              <a:ext cx="2828930" cy="2828930"/>
              <a:chOff x="5778570" y="2667696"/>
              <a:chExt cx="2361606" cy="2361606"/>
            </a:xfrm>
          </p:grpSpPr>
          <p:sp>
            <p:nvSpPr>
              <p:cNvPr id="102" name="PA-任意多边形 15">
                <a:extLst>
                  <a:ext uri="{FF2B5EF4-FFF2-40B4-BE49-F238E27FC236}">
                    <a16:creationId xmlns:a16="http://schemas.microsoft.com/office/drawing/2014/main" id="{AC857FDD-CE7A-43BC-81C8-24A062AA1BBB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PA-弧形 16">
                <a:extLst>
                  <a:ext uri="{FF2B5EF4-FFF2-40B4-BE49-F238E27FC236}">
                    <a16:creationId xmlns:a16="http://schemas.microsoft.com/office/drawing/2014/main" id="{BA7CC44B-FE33-4104-8BD6-F7C34B8425D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87575C4A-EFF0-4026-BBA8-7C5CC5A98342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05" name="PA-弧形 18">
                  <a:extLst>
                    <a:ext uri="{FF2B5EF4-FFF2-40B4-BE49-F238E27FC236}">
                      <a16:creationId xmlns:a16="http://schemas.microsoft.com/office/drawing/2014/main" id="{0232E7F4-600A-43D2-BFD8-4E8DF2CED50E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PA-椭圆 19">
                  <a:extLst>
                    <a:ext uri="{FF2B5EF4-FFF2-40B4-BE49-F238E27FC236}">
                      <a16:creationId xmlns:a16="http://schemas.microsoft.com/office/drawing/2014/main" id="{EC0095A8-339C-443D-856A-BD2AE2BBDEF7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" name="PA-椭圆 20">
                  <a:extLst>
                    <a:ext uri="{FF2B5EF4-FFF2-40B4-BE49-F238E27FC236}">
                      <a16:creationId xmlns:a16="http://schemas.microsoft.com/office/drawing/2014/main" id="{6BFB9319-1F43-45CF-B8D1-EFBB47A11649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94" name="PA-矩形 34">
              <a:extLst>
                <a:ext uri="{FF2B5EF4-FFF2-40B4-BE49-F238E27FC236}">
                  <a16:creationId xmlns:a16="http://schemas.microsoft.com/office/drawing/2014/main" id="{A233BE7B-427A-4FD9-AD4A-FFC67B98D3A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90210" y="3500296"/>
              <a:ext cx="2454692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457200">
                <a:defRPr/>
              </a:pPr>
              <a:r>
                <a:rPr lang="zh-CN" altLang="en-US" sz="3600" b="1" kern="0" spc="300" dirty="0"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低耦合性</a:t>
              </a:r>
              <a:endParaRPr kumimoji="0" lang="zh-CN" altLang="en-US" sz="36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76200" dir="48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PA-矩形 35">
              <a:extLst>
                <a:ext uri="{FF2B5EF4-FFF2-40B4-BE49-F238E27FC236}">
                  <a16:creationId xmlns:a16="http://schemas.microsoft.com/office/drawing/2014/main" id="{982F54A2-91E2-407D-8A0C-4437CD39753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261357" y="3587491"/>
              <a:ext cx="3853820" cy="5185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457200">
                <a:defRPr/>
              </a:pPr>
              <a:r>
                <a:rPr lang="zh-CN" altLang="en-US" sz="2400" b="1" kern="0" spc="300" dirty="0"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高重用性和可适用性 </a:t>
              </a:r>
              <a:endPara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76200" dir="48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PA-矩形 36">
              <a:extLst>
                <a:ext uri="{FF2B5EF4-FFF2-40B4-BE49-F238E27FC236}">
                  <a16:creationId xmlns:a16="http://schemas.microsoft.com/office/drawing/2014/main" id="{B0D8B346-3988-4943-A707-BFAC4A38206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724995" y="3500172"/>
              <a:ext cx="207511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76200" dir="48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PA-文本框 37">
              <a:extLst>
                <a:ext uri="{FF2B5EF4-FFF2-40B4-BE49-F238E27FC236}">
                  <a16:creationId xmlns:a16="http://schemas.microsoft.com/office/drawing/2014/main" id="{AB8FBED4-D447-4307-951E-7B7FD936443E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7805554" y="3384249"/>
              <a:ext cx="734906" cy="79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造字工房佳黑（非商用）常规体" pitchFamily="2" charset="-122"/>
                  <a:ea typeface="造字工房佳黑（非商用）常规体" pitchFamily="2" charset="-122"/>
                </a:rPr>
                <a:t>  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EEF3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/>
                <a:uLnTx/>
                <a:uFillTx/>
                <a:latin typeface="造字工房佳黑（非商用）常规体" pitchFamily="2" charset="-122"/>
                <a:ea typeface="造字工房佳黑（非商用）常规体" pitchFamily="2" charset="-122"/>
              </a:endParaRPr>
            </a:p>
          </p:txBody>
        </p:sp>
        <p:sp>
          <p:nvSpPr>
            <p:cNvPr id="98" name="PA-文本框 38">
              <a:extLst>
                <a:ext uri="{FF2B5EF4-FFF2-40B4-BE49-F238E27FC236}">
                  <a16:creationId xmlns:a16="http://schemas.microsoft.com/office/drawing/2014/main" id="{B69B845D-BA65-49E1-AED7-2C8C11129F6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009716" y="3384249"/>
              <a:ext cx="734906" cy="79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EEF3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/>
                <a:uLnTx/>
                <a:uFillTx/>
                <a:latin typeface="造字工房佳黑（非商用）常规体" pitchFamily="2" charset="-122"/>
                <a:ea typeface="造字工房佳黑（非商用）常规体" pitchFamily="2" charset="-122"/>
              </a:endParaRPr>
            </a:p>
          </p:txBody>
        </p:sp>
        <p:sp>
          <p:nvSpPr>
            <p:cNvPr id="99" name="PA-eye_120599">
              <a:extLst>
                <a:ext uri="{FF2B5EF4-FFF2-40B4-BE49-F238E27FC236}">
                  <a16:creationId xmlns:a16="http://schemas.microsoft.com/office/drawing/2014/main" id="{84DE1AE0-88EE-4FEC-B151-866D36A35E68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>
              <a:off x="2039873" y="3283677"/>
              <a:ext cx="704893" cy="412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7588" h="355438">
                  <a:moveTo>
                    <a:pt x="303759" y="88842"/>
                  </a:moveTo>
                  <a:cubicBezTo>
                    <a:pt x="353163" y="88842"/>
                    <a:pt x="393130" y="128659"/>
                    <a:pt x="393130" y="177719"/>
                  </a:cubicBezTo>
                  <a:cubicBezTo>
                    <a:pt x="393130" y="226868"/>
                    <a:pt x="353163" y="266596"/>
                    <a:pt x="303759" y="266596"/>
                  </a:cubicBezTo>
                  <a:cubicBezTo>
                    <a:pt x="254445" y="266596"/>
                    <a:pt x="214388" y="226868"/>
                    <a:pt x="214388" y="177719"/>
                  </a:cubicBezTo>
                  <a:lnTo>
                    <a:pt x="303759" y="177719"/>
                  </a:lnTo>
                  <a:close/>
                  <a:moveTo>
                    <a:pt x="303750" y="53316"/>
                  </a:moveTo>
                  <a:cubicBezTo>
                    <a:pt x="234682" y="53316"/>
                    <a:pt x="178698" y="109031"/>
                    <a:pt x="178698" y="177719"/>
                  </a:cubicBezTo>
                  <a:cubicBezTo>
                    <a:pt x="178698" y="246496"/>
                    <a:pt x="234682" y="302122"/>
                    <a:pt x="303750" y="302122"/>
                  </a:cubicBezTo>
                  <a:cubicBezTo>
                    <a:pt x="372906" y="302122"/>
                    <a:pt x="428890" y="246496"/>
                    <a:pt x="428890" y="177719"/>
                  </a:cubicBezTo>
                  <a:cubicBezTo>
                    <a:pt x="428890" y="109031"/>
                    <a:pt x="372906" y="53316"/>
                    <a:pt x="303750" y="53316"/>
                  </a:cubicBezTo>
                  <a:close/>
                  <a:moveTo>
                    <a:pt x="303750" y="0"/>
                  </a:moveTo>
                  <a:cubicBezTo>
                    <a:pt x="420257" y="0"/>
                    <a:pt x="528575" y="57225"/>
                    <a:pt x="600847" y="156926"/>
                  </a:cubicBezTo>
                  <a:cubicBezTo>
                    <a:pt x="609836" y="169366"/>
                    <a:pt x="609836" y="186161"/>
                    <a:pt x="600847" y="198512"/>
                  </a:cubicBezTo>
                  <a:cubicBezTo>
                    <a:pt x="528575" y="298301"/>
                    <a:pt x="420257" y="355438"/>
                    <a:pt x="303750" y="355438"/>
                  </a:cubicBezTo>
                  <a:cubicBezTo>
                    <a:pt x="187242" y="355438"/>
                    <a:pt x="79013" y="298301"/>
                    <a:pt x="6741" y="198512"/>
                  </a:cubicBezTo>
                  <a:cubicBezTo>
                    <a:pt x="-2248" y="186161"/>
                    <a:pt x="-2248" y="169366"/>
                    <a:pt x="6741" y="156926"/>
                  </a:cubicBezTo>
                  <a:cubicBezTo>
                    <a:pt x="79013" y="57225"/>
                    <a:pt x="187242" y="0"/>
                    <a:pt x="303750" y="0"/>
                  </a:cubicBezTo>
                  <a:close/>
                </a:path>
              </a:pathLst>
            </a:custGeom>
            <a:gradFill>
              <a:gsLst>
                <a:gs pos="0">
                  <a:srgbClr val="59EEF3">
                    <a:alpha val="50000"/>
                  </a:srgbClr>
                </a:gs>
                <a:gs pos="75000">
                  <a:srgbClr val="00B0F0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</p:sp>
        <p:sp>
          <p:nvSpPr>
            <p:cNvPr id="100" name="PA-network-connection_72922">
              <a:extLst>
                <a:ext uri="{FF2B5EF4-FFF2-40B4-BE49-F238E27FC236}">
                  <a16:creationId xmlns:a16="http://schemas.microsoft.com/office/drawing/2014/main" id="{486C18E6-21FF-438A-A5A6-502CEE28F036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9484669" y="3258610"/>
              <a:ext cx="615098" cy="613172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1" name="PA-share_309559">
              <a:extLst>
                <a:ext uri="{FF2B5EF4-FFF2-40B4-BE49-F238E27FC236}">
                  <a16:creationId xmlns:a16="http://schemas.microsoft.com/office/drawing/2014/main" id="{EB81604E-C5F2-4C99-A214-7E99E872F2A6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>
              <a:off x="5720890" y="3171514"/>
              <a:ext cx="688164" cy="657316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6530">
                  <a:moveTo>
                    <a:pt x="5491" y="3859"/>
                  </a:moveTo>
                  <a:cubicBezTo>
                    <a:pt x="5026" y="3859"/>
                    <a:pt x="4618" y="4097"/>
                    <a:pt x="4379" y="4457"/>
                  </a:cubicBezTo>
                  <a:lnTo>
                    <a:pt x="2625" y="3595"/>
                  </a:lnTo>
                  <a:cubicBezTo>
                    <a:pt x="2686" y="3356"/>
                    <a:pt x="2686" y="3175"/>
                    <a:pt x="2625" y="2936"/>
                  </a:cubicBezTo>
                  <a:lnTo>
                    <a:pt x="4379" y="2074"/>
                  </a:lnTo>
                  <a:cubicBezTo>
                    <a:pt x="4618" y="2434"/>
                    <a:pt x="5026" y="2672"/>
                    <a:pt x="5491" y="2672"/>
                  </a:cubicBezTo>
                  <a:cubicBezTo>
                    <a:pt x="6229" y="2672"/>
                    <a:pt x="6827" y="2074"/>
                    <a:pt x="6827" y="1336"/>
                  </a:cubicBezTo>
                  <a:cubicBezTo>
                    <a:pt x="6827" y="598"/>
                    <a:pt x="6229" y="1"/>
                    <a:pt x="5491" y="0"/>
                  </a:cubicBezTo>
                  <a:cubicBezTo>
                    <a:pt x="4753" y="1"/>
                    <a:pt x="4155" y="598"/>
                    <a:pt x="4155" y="1336"/>
                  </a:cubicBezTo>
                  <a:cubicBezTo>
                    <a:pt x="4155" y="1451"/>
                    <a:pt x="4174" y="1560"/>
                    <a:pt x="4201" y="1666"/>
                  </a:cubicBezTo>
                  <a:lnTo>
                    <a:pt x="2448" y="2527"/>
                  </a:lnTo>
                  <a:cubicBezTo>
                    <a:pt x="2209" y="2167"/>
                    <a:pt x="1800" y="1930"/>
                    <a:pt x="1336" y="1930"/>
                  </a:cubicBezTo>
                  <a:cubicBezTo>
                    <a:pt x="598" y="1930"/>
                    <a:pt x="0" y="2528"/>
                    <a:pt x="0" y="3265"/>
                  </a:cubicBezTo>
                  <a:cubicBezTo>
                    <a:pt x="0" y="4003"/>
                    <a:pt x="598" y="4601"/>
                    <a:pt x="1336" y="4601"/>
                  </a:cubicBezTo>
                  <a:cubicBezTo>
                    <a:pt x="1800" y="4601"/>
                    <a:pt x="2209" y="4363"/>
                    <a:pt x="2448" y="4003"/>
                  </a:cubicBezTo>
                  <a:lnTo>
                    <a:pt x="4201" y="4865"/>
                  </a:lnTo>
                  <a:cubicBezTo>
                    <a:pt x="4174" y="4971"/>
                    <a:pt x="4155" y="5080"/>
                    <a:pt x="4155" y="5195"/>
                  </a:cubicBezTo>
                  <a:cubicBezTo>
                    <a:pt x="4156" y="5932"/>
                    <a:pt x="4753" y="6530"/>
                    <a:pt x="5491" y="6530"/>
                  </a:cubicBezTo>
                  <a:cubicBezTo>
                    <a:pt x="6229" y="6530"/>
                    <a:pt x="6827" y="5932"/>
                    <a:pt x="6827" y="5195"/>
                  </a:cubicBezTo>
                  <a:cubicBezTo>
                    <a:pt x="6827" y="4457"/>
                    <a:pt x="6229" y="3859"/>
                    <a:pt x="5491" y="3859"/>
                  </a:cubicBezTo>
                  <a:close/>
                </a:path>
              </a:pathLst>
            </a:custGeom>
            <a:gradFill>
              <a:gsLst>
                <a:gs pos="0">
                  <a:srgbClr val="59EEF3">
                    <a:alpha val="50000"/>
                  </a:srgbClr>
                </a:gs>
                <a:gs pos="75000">
                  <a:srgbClr val="00B0F0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B57DDC22-9EEC-4612-A871-AF3D3553C21D}"/>
              </a:ext>
            </a:extLst>
          </p:cNvPr>
          <p:cNvGrpSpPr/>
          <p:nvPr/>
        </p:nvGrpSpPr>
        <p:grpSpPr>
          <a:xfrm>
            <a:off x="2477762" y="364855"/>
            <a:ext cx="7292592" cy="2189956"/>
            <a:chOff x="2519466" y="806088"/>
            <a:chExt cx="7292592" cy="2189956"/>
          </a:xfrm>
        </p:grpSpPr>
        <p:sp>
          <p:nvSpPr>
            <p:cNvPr id="121" name="PA-文本框 282">
              <a:extLst>
                <a:ext uri="{FF2B5EF4-FFF2-40B4-BE49-F238E27FC236}">
                  <a16:creationId xmlns:a16="http://schemas.microsoft.com/office/drawing/2014/main" id="{3D794B43-2362-4FF0-A502-099F5BE4F9A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003633" y="1519719"/>
              <a:ext cx="184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defTabSz="457200">
                <a:defRPr sz="4400" spc="600"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latin typeface="造字工房佳黑（非商用）常规体" pitchFamily="2" charset="-122"/>
                  <a:ea typeface="造字工房佳黑（非商用）常规体" pitchFamily="2" charset="-122"/>
                </a:defRPr>
              </a:lvl1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90500" dist="76200" dir="48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+mj-ea"/>
                <a:ea typeface="+mj-ea"/>
              </a:endParaRPr>
            </a:p>
          </p:txBody>
        </p:sp>
        <p:grpSp>
          <p:nvGrpSpPr>
            <p:cNvPr id="122" name="PA-组合 283">
              <a:extLst>
                <a:ext uri="{FF2B5EF4-FFF2-40B4-BE49-F238E27FC236}">
                  <a16:creationId xmlns:a16="http://schemas.microsoft.com/office/drawing/2014/main" id="{9EAB0863-A0E9-40F4-B19C-5592AF5C1CD9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2519466" y="1110229"/>
              <a:ext cx="1415645" cy="1885815"/>
              <a:chOff x="1228851" y="3162175"/>
              <a:chExt cx="1626469" cy="2166662"/>
            </a:xfrm>
          </p:grpSpPr>
          <p:sp>
            <p:nvSpPr>
              <p:cNvPr id="126" name="PA-任意多边形 681">
                <a:extLst>
                  <a:ext uri="{FF2B5EF4-FFF2-40B4-BE49-F238E27FC236}">
                    <a16:creationId xmlns:a16="http://schemas.microsoft.com/office/drawing/2014/main" id="{FC471B63-BAE4-45A3-9586-D16BEBBB7222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 rot="2700000" flipV="1">
                <a:off x="1225967" y="3699483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7" name="PA-任意多边形 679">
                <a:extLst>
                  <a:ext uri="{FF2B5EF4-FFF2-40B4-BE49-F238E27FC236}">
                    <a16:creationId xmlns:a16="http://schemas.microsoft.com/office/drawing/2014/main" id="{C89A682A-1E92-4195-B31D-22A5AF89F5FC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 rot="5400000">
                <a:off x="1938862" y="3059319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23" name="PA-组合 286">
              <a:extLst>
                <a:ext uri="{FF2B5EF4-FFF2-40B4-BE49-F238E27FC236}">
                  <a16:creationId xmlns:a16="http://schemas.microsoft.com/office/drawing/2014/main" id="{5E1088FF-C52B-4AA2-9C49-4CAF58C2D704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 flipH="1" flipV="1">
              <a:off x="8368805" y="806088"/>
              <a:ext cx="1443253" cy="1857505"/>
              <a:chOff x="1177484" y="1582402"/>
              <a:chExt cx="1658189" cy="2134136"/>
            </a:xfrm>
          </p:grpSpPr>
          <p:sp>
            <p:nvSpPr>
              <p:cNvPr id="124" name="PA-任意多边形 681">
                <a:extLst>
                  <a:ext uri="{FF2B5EF4-FFF2-40B4-BE49-F238E27FC236}">
                    <a16:creationId xmlns:a16="http://schemas.microsoft.com/office/drawing/2014/main" id="{8D9201B0-91FE-4E65-AA5F-811C8748AB5A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 rot="2700000" flipV="1">
                <a:off x="1174600" y="2087184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PA-任意多边形 679">
                <a:extLst>
                  <a:ext uri="{FF2B5EF4-FFF2-40B4-BE49-F238E27FC236}">
                    <a16:creationId xmlns:a16="http://schemas.microsoft.com/office/drawing/2014/main" id="{0500A440-CD11-4907-B09C-F1660B7D9410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 rot="5400000">
                <a:off x="2204118" y="1479546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43" name="标题 2">
            <a:extLst>
              <a:ext uri="{FF2B5EF4-FFF2-40B4-BE49-F238E27FC236}">
                <a16:creationId xmlns:a16="http://schemas.microsoft.com/office/drawing/2014/main" id="{7266A689-8640-40C4-9190-285E486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优点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9C2626-4A91-4481-8656-84E748E9259C}"/>
              </a:ext>
            </a:extLst>
          </p:cNvPr>
          <p:cNvSpPr/>
          <p:nvPr/>
        </p:nvSpPr>
        <p:spPr>
          <a:xfrm>
            <a:off x="8713067" y="305737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较低的生命周期成本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EF6DC7-72A3-4405-B7C8-FBB05DFFE2E9}"/>
              </a:ext>
            </a:extLst>
          </p:cNvPr>
          <p:cNvSpPr txBox="1"/>
          <p:nvPr/>
        </p:nvSpPr>
        <p:spPr>
          <a:xfrm>
            <a:off x="1493185" y="4489302"/>
            <a:ext cx="3091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视图层和业务层分离，这样就允许更改视图层代码而不用重新编译模型和  控制器代码。同样，一个应用的业务流程或者业务规则的改变只需要改动 </a:t>
            </a:r>
            <a:r>
              <a:rPr lang="en-US" altLang="zh-CN" sz="1600" dirty="0">
                <a:solidFill>
                  <a:schemeClr val="bg1"/>
                </a:solidFill>
              </a:rPr>
              <a:t>MVC</a:t>
            </a:r>
            <a:r>
              <a:rPr lang="zh-CN" altLang="en-US" sz="1600" dirty="0">
                <a:solidFill>
                  <a:schemeClr val="bg1"/>
                </a:solidFill>
              </a:rPr>
              <a:t>的模型层即可，因为模型与控制器和视图相分离，所以很容易改变应用程序的数据层和业务规则。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5BF943-BECE-49EF-B129-11B7F24BCC88}"/>
              </a:ext>
            </a:extLst>
          </p:cNvPr>
          <p:cNvSpPr/>
          <p:nvPr/>
        </p:nvSpPr>
        <p:spPr>
          <a:xfrm>
            <a:off x="5015975" y="4386250"/>
            <a:ext cx="33647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MVC</a:t>
            </a:r>
            <a:r>
              <a:rPr lang="zh-CN" altLang="en-US" sz="1600" dirty="0">
                <a:solidFill>
                  <a:schemeClr val="bg1"/>
                </a:solidFill>
              </a:rPr>
              <a:t>模式允许你使用各种不同样式的视图来访问同一个服务器端的代码。它 包括任何</a:t>
            </a:r>
            <a:r>
              <a:rPr lang="en-US" altLang="zh-CN" sz="1600" dirty="0">
                <a:solidFill>
                  <a:schemeClr val="bg1"/>
                </a:solidFill>
              </a:rPr>
              <a:t>WEB</a:t>
            </a:r>
            <a:r>
              <a:rPr lang="zh-CN" altLang="en-US" sz="1600" dirty="0">
                <a:solidFill>
                  <a:schemeClr val="bg1"/>
                </a:solidFill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</a:rPr>
              <a:t>HTTP</a:t>
            </a:r>
            <a:r>
              <a:rPr lang="zh-CN" altLang="en-US" sz="1600" dirty="0">
                <a:solidFill>
                  <a:schemeClr val="bg1"/>
                </a:solidFill>
              </a:rPr>
              <a:t>）浏览器或者无线浏览器（</a:t>
            </a:r>
            <a:r>
              <a:rPr lang="en-US" altLang="zh-CN" sz="1600" dirty="0" err="1">
                <a:solidFill>
                  <a:schemeClr val="bg1"/>
                </a:solidFill>
              </a:rPr>
              <a:t>wap</a:t>
            </a:r>
            <a:r>
              <a:rPr lang="zh-CN" altLang="en-US" sz="1600" dirty="0">
                <a:solidFill>
                  <a:schemeClr val="bg1"/>
                </a:solidFill>
              </a:rPr>
              <a:t>），例如很多数据可能用</a:t>
            </a:r>
            <a:r>
              <a:rPr lang="en-US" altLang="zh-CN" sz="1600" dirty="0">
                <a:solidFill>
                  <a:schemeClr val="bg1"/>
                </a:solidFill>
              </a:rPr>
              <a:t>HTML</a:t>
            </a:r>
            <a:r>
              <a:rPr lang="zh-CN" altLang="en-US" sz="1600" dirty="0">
                <a:solidFill>
                  <a:schemeClr val="bg1"/>
                </a:solidFill>
              </a:rPr>
              <a:t>来表示，但是也有可能用</a:t>
            </a:r>
            <a:r>
              <a:rPr lang="en-US" altLang="zh-CN" sz="1600" dirty="0">
                <a:solidFill>
                  <a:schemeClr val="bg1"/>
                </a:solidFill>
              </a:rPr>
              <a:t>WAP</a:t>
            </a:r>
            <a:r>
              <a:rPr lang="zh-CN" altLang="en-US" sz="1600" dirty="0">
                <a:solidFill>
                  <a:schemeClr val="bg1"/>
                </a:solidFill>
              </a:rPr>
              <a:t>来表示，而这些表示所需要的仅令是改变视图层的实现方式，而控制层和模型层无需做任何改变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A28325-6606-4B73-9AC6-2C3624AEC021}"/>
              </a:ext>
            </a:extLst>
          </p:cNvPr>
          <p:cNvSpPr txBox="1"/>
          <p:nvPr/>
        </p:nvSpPr>
        <p:spPr>
          <a:xfrm>
            <a:off x="8978822" y="4506294"/>
            <a:ext cx="2512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MVC</a:t>
            </a:r>
            <a:r>
              <a:rPr lang="zh-CN" altLang="en-US" dirty="0">
                <a:solidFill>
                  <a:schemeClr val="bg1"/>
                </a:solidFill>
              </a:rPr>
              <a:t>使降低开发和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维护用户接口的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技术含量成为可能。</a:t>
            </a:r>
          </a:p>
        </p:txBody>
      </p:sp>
    </p:spTree>
    <p:extLst>
      <p:ext uri="{BB962C8B-B14F-4D97-AF65-F5344CB8AC3E}">
        <p14:creationId xmlns:p14="http://schemas.microsoft.com/office/powerpoint/2010/main" val="289034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-图片 4">
            <a:extLst>
              <a:ext uri="{FF2B5EF4-FFF2-40B4-BE49-F238E27FC236}">
                <a16:creationId xmlns:a16="http://schemas.microsoft.com/office/drawing/2014/main" id="{1040A68B-69FB-4BDE-B8D1-8A7DFAEFD0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62D329F8-B045-4B98-8D86-3127704EC052}"/>
              </a:ext>
            </a:extLst>
          </p:cNvPr>
          <p:cNvGrpSpPr/>
          <p:nvPr/>
        </p:nvGrpSpPr>
        <p:grpSpPr>
          <a:xfrm>
            <a:off x="1452190" y="2675830"/>
            <a:ext cx="9287617" cy="2518369"/>
            <a:chOff x="810267" y="2671222"/>
            <a:chExt cx="10432950" cy="2828930"/>
          </a:xfrm>
        </p:grpSpPr>
        <p:grpSp>
          <p:nvGrpSpPr>
            <p:cNvPr id="91" name="PA-组合 12">
              <a:extLst>
                <a:ext uri="{FF2B5EF4-FFF2-40B4-BE49-F238E27FC236}">
                  <a16:creationId xmlns:a16="http://schemas.microsoft.com/office/drawing/2014/main" id="{83508D99-E230-49DB-A9D2-DA051B5E41F5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948783" y="2671222"/>
              <a:ext cx="2828930" cy="2828930"/>
              <a:chOff x="5778570" y="2667696"/>
              <a:chExt cx="2361606" cy="2361606"/>
            </a:xfrm>
          </p:grpSpPr>
          <p:sp>
            <p:nvSpPr>
              <p:cNvPr id="114" name="PA-任意多边形 27">
                <a:extLst>
                  <a:ext uri="{FF2B5EF4-FFF2-40B4-BE49-F238E27FC236}">
                    <a16:creationId xmlns:a16="http://schemas.microsoft.com/office/drawing/2014/main" id="{AFD16A2D-2737-4629-920C-AB8C1B9BC9A8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PA-弧形 28">
                <a:extLst>
                  <a:ext uri="{FF2B5EF4-FFF2-40B4-BE49-F238E27FC236}">
                    <a16:creationId xmlns:a16="http://schemas.microsoft.com/office/drawing/2014/main" id="{209B9EB7-EE69-455C-871C-4508CCDFDBF8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B73F315C-73C0-4C40-9017-9F3A7F683EDC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17" name="PA-弧形 30">
                  <a:extLst>
                    <a:ext uri="{FF2B5EF4-FFF2-40B4-BE49-F238E27FC236}">
                      <a16:creationId xmlns:a16="http://schemas.microsoft.com/office/drawing/2014/main" id="{C0478FD6-F29D-4942-A75B-9A230A0E57EA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8" name="PA-椭圆 31">
                  <a:extLst>
                    <a:ext uri="{FF2B5EF4-FFF2-40B4-BE49-F238E27FC236}">
                      <a16:creationId xmlns:a16="http://schemas.microsoft.com/office/drawing/2014/main" id="{43BC95C1-9801-4E94-9F66-308D179790E4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PA-椭圆 32">
                  <a:extLst>
                    <a:ext uri="{FF2B5EF4-FFF2-40B4-BE49-F238E27FC236}">
                      <a16:creationId xmlns:a16="http://schemas.microsoft.com/office/drawing/2014/main" id="{D7F45E4E-8A52-4481-BBF3-9B41BBE9DE10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92" name="PA-组合 13">
              <a:extLst>
                <a:ext uri="{FF2B5EF4-FFF2-40B4-BE49-F238E27FC236}">
                  <a16:creationId xmlns:a16="http://schemas.microsoft.com/office/drawing/2014/main" id="{1F90CD25-A0CA-420F-9F32-39B5ED0AAE14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4681535" y="2671222"/>
              <a:ext cx="2828930" cy="2828930"/>
              <a:chOff x="5778570" y="2667696"/>
              <a:chExt cx="2361606" cy="2361606"/>
            </a:xfrm>
          </p:grpSpPr>
          <p:sp>
            <p:nvSpPr>
              <p:cNvPr id="108" name="PA-任意多边形 21">
                <a:extLst>
                  <a:ext uri="{FF2B5EF4-FFF2-40B4-BE49-F238E27FC236}">
                    <a16:creationId xmlns:a16="http://schemas.microsoft.com/office/drawing/2014/main" id="{3511FB2D-52C9-4101-B00D-2663ED52BAC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PA-弧形 22">
                <a:extLst>
                  <a:ext uri="{FF2B5EF4-FFF2-40B4-BE49-F238E27FC236}">
                    <a16:creationId xmlns:a16="http://schemas.microsoft.com/office/drawing/2014/main" id="{A8638730-870A-4126-9186-60671EEB82A3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F412E088-A2A3-4238-BAFC-EA50B28F0F31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11" name="PA-弧形 24">
                  <a:extLst>
                    <a:ext uri="{FF2B5EF4-FFF2-40B4-BE49-F238E27FC236}">
                      <a16:creationId xmlns:a16="http://schemas.microsoft.com/office/drawing/2014/main" id="{21554CC2-872A-4654-9A5A-918F351C821F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" name="PA-椭圆 25">
                  <a:extLst>
                    <a:ext uri="{FF2B5EF4-FFF2-40B4-BE49-F238E27FC236}">
                      <a16:creationId xmlns:a16="http://schemas.microsoft.com/office/drawing/2014/main" id="{DFF710A2-6A66-4560-884F-218A8BE3F039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3" name="PA-椭圆 26">
                  <a:extLst>
                    <a:ext uri="{FF2B5EF4-FFF2-40B4-BE49-F238E27FC236}">
                      <a16:creationId xmlns:a16="http://schemas.microsoft.com/office/drawing/2014/main" id="{2735077B-DC02-495E-AF03-5744F1D22444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93" name="PA-组合 14">
              <a:extLst>
                <a:ext uri="{FF2B5EF4-FFF2-40B4-BE49-F238E27FC236}">
                  <a16:creationId xmlns:a16="http://schemas.microsoft.com/office/drawing/2014/main" id="{CFCCCAD8-532C-4160-BC6D-83B769083F50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8414287" y="2671222"/>
              <a:ext cx="2828930" cy="2828930"/>
              <a:chOff x="5778570" y="2667696"/>
              <a:chExt cx="2361606" cy="2361606"/>
            </a:xfrm>
          </p:grpSpPr>
          <p:sp>
            <p:nvSpPr>
              <p:cNvPr id="102" name="PA-任意多边形 15">
                <a:extLst>
                  <a:ext uri="{FF2B5EF4-FFF2-40B4-BE49-F238E27FC236}">
                    <a16:creationId xmlns:a16="http://schemas.microsoft.com/office/drawing/2014/main" id="{AC857FDD-CE7A-43BC-81C8-24A062AA1BBB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PA-弧形 16">
                <a:extLst>
                  <a:ext uri="{FF2B5EF4-FFF2-40B4-BE49-F238E27FC236}">
                    <a16:creationId xmlns:a16="http://schemas.microsoft.com/office/drawing/2014/main" id="{BA7CC44B-FE33-4104-8BD6-F7C34B8425D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87575C4A-EFF0-4026-BBA8-7C5CC5A98342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05" name="PA-弧形 18">
                  <a:extLst>
                    <a:ext uri="{FF2B5EF4-FFF2-40B4-BE49-F238E27FC236}">
                      <a16:creationId xmlns:a16="http://schemas.microsoft.com/office/drawing/2014/main" id="{0232E7F4-600A-43D2-BFD8-4E8DF2CED50E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PA-椭圆 19">
                  <a:extLst>
                    <a:ext uri="{FF2B5EF4-FFF2-40B4-BE49-F238E27FC236}">
                      <a16:creationId xmlns:a16="http://schemas.microsoft.com/office/drawing/2014/main" id="{EC0095A8-339C-443D-856A-BD2AE2BBDEF7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" name="PA-椭圆 20">
                  <a:extLst>
                    <a:ext uri="{FF2B5EF4-FFF2-40B4-BE49-F238E27FC236}">
                      <a16:creationId xmlns:a16="http://schemas.microsoft.com/office/drawing/2014/main" id="{6BFB9319-1F43-45CF-B8D1-EFBB47A11649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94" name="PA-矩形 34">
              <a:extLst>
                <a:ext uri="{FF2B5EF4-FFF2-40B4-BE49-F238E27FC236}">
                  <a16:creationId xmlns:a16="http://schemas.microsoft.com/office/drawing/2014/main" id="{A233BE7B-427A-4FD9-AD4A-FFC67B98D3A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10267" y="3500296"/>
              <a:ext cx="3214579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457200">
                <a:defRPr/>
              </a:pPr>
              <a:r>
                <a:rPr lang="zh-CN" altLang="en-US" sz="3600" b="1" kern="0" spc="300" dirty="0"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快速的部署 </a:t>
              </a:r>
              <a:endParaRPr kumimoji="0" lang="zh-CN" altLang="en-US" sz="36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76200" dir="48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PA-矩形 35">
              <a:extLst>
                <a:ext uri="{FF2B5EF4-FFF2-40B4-BE49-F238E27FC236}">
                  <a16:creationId xmlns:a16="http://schemas.microsoft.com/office/drawing/2014/main" id="{982F54A2-91E2-407D-8A0C-4437CD39753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233725" y="3587491"/>
              <a:ext cx="1909084" cy="5185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457200">
                <a:defRPr/>
              </a:pPr>
              <a:r>
                <a:rPr lang="zh-CN" altLang="en-US" sz="2400" b="1" kern="0" spc="300" dirty="0"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可维护性 </a:t>
              </a:r>
              <a:endPara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76200" dir="48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PA-矩形 36">
              <a:extLst>
                <a:ext uri="{FF2B5EF4-FFF2-40B4-BE49-F238E27FC236}">
                  <a16:creationId xmlns:a16="http://schemas.microsoft.com/office/drawing/2014/main" id="{B0D8B346-3988-4943-A707-BFAC4A38206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724995" y="3500172"/>
              <a:ext cx="207511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76200" dir="48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PA-文本框 37">
              <a:extLst>
                <a:ext uri="{FF2B5EF4-FFF2-40B4-BE49-F238E27FC236}">
                  <a16:creationId xmlns:a16="http://schemas.microsoft.com/office/drawing/2014/main" id="{AB8FBED4-D447-4307-951E-7B7FD936443E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7805554" y="3384249"/>
              <a:ext cx="734906" cy="79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造字工房佳黑（非商用）常规体" pitchFamily="2" charset="-122"/>
                  <a:ea typeface="造字工房佳黑（非商用）常规体" pitchFamily="2" charset="-122"/>
                  <a:cs typeface="+mn-cs"/>
                </a:rPr>
                <a:t>  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EEF3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/>
                <a:uLnTx/>
                <a:uFillTx/>
                <a:latin typeface="造字工房佳黑（非商用）常规体" pitchFamily="2" charset="-122"/>
                <a:ea typeface="造字工房佳黑（非商用）常规体" pitchFamily="2" charset="-122"/>
                <a:cs typeface="+mn-cs"/>
              </a:endParaRPr>
            </a:p>
          </p:txBody>
        </p:sp>
        <p:sp>
          <p:nvSpPr>
            <p:cNvPr id="98" name="PA-文本框 38">
              <a:extLst>
                <a:ext uri="{FF2B5EF4-FFF2-40B4-BE49-F238E27FC236}">
                  <a16:creationId xmlns:a16="http://schemas.microsoft.com/office/drawing/2014/main" id="{B69B845D-BA65-49E1-AED7-2C8C11129F6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018039" y="3384249"/>
              <a:ext cx="734906" cy="79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EEF3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/>
                <a:uLnTx/>
                <a:uFillTx/>
                <a:latin typeface="造字工房佳黑（非商用）常规体" pitchFamily="2" charset="-122"/>
                <a:ea typeface="造字工房佳黑（非商用）常规体" pitchFamily="2" charset="-122"/>
                <a:cs typeface="+mn-cs"/>
              </a:endParaRPr>
            </a:p>
          </p:txBody>
        </p:sp>
        <p:sp>
          <p:nvSpPr>
            <p:cNvPr id="99" name="PA-eye_120599">
              <a:extLst>
                <a:ext uri="{FF2B5EF4-FFF2-40B4-BE49-F238E27FC236}">
                  <a16:creationId xmlns:a16="http://schemas.microsoft.com/office/drawing/2014/main" id="{84DE1AE0-88EE-4FEC-B151-866D36A35E68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>
              <a:off x="2039873" y="3283677"/>
              <a:ext cx="704893" cy="412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7588" h="355438">
                  <a:moveTo>
                    <a:pt x="303759" y="88842"/>
                  </a:moveTo>
                  <a:cubicBezTo>
                    <a:pt x="353163" y="88842"/>
                    <a:pt x="393130" y="128659"/>
                    <a:pt x="393130" y="177719"/>
                  </a:cubicBezTo>
                  <a:cubicBezTo>
                    <a:pt x="393130" y="226868"/>
                    <a:pt x="353163" y="266596"/>
                    <a:pt x="303759" y="266596"/>
                  </a:cubicBezTo>
                  <a:cubicBezTo>
                    <a:pt x="254445" y="266596"/>
                    <a:pt x="214388" y="226868"/>
                    <a:pt x="214388" y="177719"/>
                  </a:cubicBezTo>
                  <a:lnTo>
                    <a:pt x="303759" y="177719"/>
                  </a:lnTo>
                  <a:close/>
                  <a:moveTo>
                    <a:pt x="303750" y="53316"/>
                  </a:moveTo>
                  <a:cubicBezTo>
                    <a:pt x="234682" y="53316"/>
                    <a:pt x="178698" y="109031"/>
                    <a:pt x="178698" y="177719"/>
                  </a:cubicBezTo>
                  <a:cubicBezTo>
                    <a:pt x="178698" y="246496"/>
                    <a:pt x="234682" y="302122"/>
                    <a:pt x="303750" y="302122"/>
                  </a:cubicBezTo>
                  <a:cubicBezTo>
                    <a:pt x="372906" y="302122"/>
                    <a:pt x="428890" y="246496"/>
                    <a:pt x="428890" y="177719"/>
                  </a:cubicBezTo>
                  <a:cubicBezTo>
                    <a:pt x="428890" y="109031"/>
                    <a:pt x="372906" y="53316"/>
                    <a:pt x="303750" y="53316"/>
                  </a:cubicBezTo>
                  <a:close/>
                  <a:moveTo>
                    <a:pt x="303750" y="0"/>
                  </a:moveTo>
                  <a:cubicBezTo>
                    <a:pt x="420257" y="0"/>
                    <a:pt x="528575" y="57225"/>
                    <a:pt x="600847" y="156926"/>
                  </a:cubicBezTo>
                  <a:cubicBezTo>
                    <a:pt x="609836" y="169366"/>
                    <a:pt x="609836" y="186161"/>
                    <a:pt x="600847" y="198512"/>
                  </a:cubicBezTo>
                  <a:cubicBezTo>
                    <a:pt x="528575" y="298301"/>
                    <a:pt x="420257" y="355438"/>
                    <a:pt x="303750" y="355438"/>
                  </a:cubicBezTo>
                  <a:cubicBezTo>
                    <a:pt x="187242" y="355438"/>
                    <a:pt x="79013" y="298301"/>
                    <a:pt x="6741" y="198512"/>
                  </a:cubicBezTo>
                  <a:cubicBezTo>
                    <a:pt x="-2248" y="186161"/>
                    <a:pt x="-2248" y="169366"/>
                    <a:pt x="6741" y="156926"/>
                  </a:cubicBezTo>
                  <a:cubicBezTo>
                    <a:pt x="79013" y="57225"/>
                    <a:pt x="187242" y="0"/>
                    <a:pt x="303750" y="0"/>
                  </a:cubicBezTo>
                  <a:close/>
                </a:path>
              </a:pathLst>
            </a:custGeom>
            <a:gradFill>
              <a:gsLst>
                <a:gs pos="0">
                  <a:srgbClr val="59EEF3">
                    <a:alpha val="50000"/>
                  </a:srgbClr>
                </a:gs>
                <a:gs pos="75000">
                  <a:srgbClr val="00B0F0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</p:sp>
        <p:sp>
          <p:nvSpPr>
            <p:cNvPr id="100" name="PA-network-connection_72922">
              <a:extLst>
                <a:ext uri="{FF2B5EF4-FFF2-40B4-BE49-F238E27FC236}">
                  <a16:creationId xmlns:a16="http://schemas.microsoft.com/office/drawing/2014/main" id="{486C18E6-21FF-438A-A5A6-502CEE28F036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9484669" y="3258610"/>
              <a:ext cx="615098" cy="613172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PA-share_309559">
              <a:extLst>
                <a:ext uri="{FF2B5EF4-FFF2-40B4-BE49-F238E27FC236}">
                  <a16:creationId xmlns:a16="http://schemas.microsoft.com/office/drawing/2014/main" id="{EB81604E-C5F2-4C99-A214-7E99E872F2A6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>
              <a:off x="5720890" y="3171514"/>
              <a:ext cx="688164" cy="657316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6530">
                  <a:moveTo>
                    <a:pt x="5491" y="3859"/>
                  </a:moveTo>
                  <a:cubicBezTo>
                    <a:pt x="5026" y="3859"/>
                    <a:pt x="4618" y="4097"/>
                    <a:pt x="4379" y="4457"/>
                  </a:cubicBezTo>
                  <a:lnTo>
                    <a:pt x="2625" y="3595"/>
                  </a:lnTo>
                  <a:cubicBezTo>
                    <a:pt x="2686" y="3356"/>
                    <a:pt x="2686" y="3175"/>
                    <a:pt x="2625" y="2936"/>
                  </a:cubicBezTo>
                  <a:lnTo>
                    <a:pt x="4379" y="2074"/>
                  </a:lnTo>
                  <a:cubicBezTo>
                    <a:pt x="4618" y="2434"/>
                    <a:pt x="5026" y="2672"/>
                    <a:pt x="5491" y="2672"/>
                  </a:cubicBezTo>
                  <a:cubicBezTo>
                    <a:pt x="6229" y="2672"/>
                    <a:pt x="6827" y="2074"/>
                    <a:pt x="6827" y="1336"/>
                  </a:cubicBezTo>
                  <a:cubicBezTo>
                    <a:pt x="6827" y="598"/>
                    <a:pt x="6229" y="1"/>
                    <a:pt x="5491" y="0"/>
                  </a:cubicBezTo>
                  <a:cubicBezTo>
                    <a:pt x="4753" y="1"/>
                    <a:pt x="4155" y="598"/>
                    <a:pt x="4155" y="1336"/>
                  </a:cubicBezTo>
                  <a:cubicBezTo>
                    <a:pt x="4155" y="1451"/>
                    <a:pt x="4174" y="1560"/>
                    <a:pt x="4201" y="1666"/>
                  </a:cubicBezTo>
                  <a:lnTo>
                    <a:pt x="2448" y="2527"/>
                  </a:lnTo>
                  <a:cubicBezTo>
                    <a:pt x="2209" y="2167"/>
                    <a:pt x="1800" y="1930"/>
                    <a:pt x="1336" y="1930"/>
                  </a:cubicBezTo>
                  <a:cubicBezTo>
                    <a:pt x="598" y="1930"/>
                    <a:pt x="0" y="2528"/>
                    <a:pt x="0" y="3265"/>
                  </a:cubicBezTo>
                  <a:cubicBezTo>
                    <a:pt x="0" y="4003"/>
                    <a:pt x="598" y="4601"/>
                    <a:pt x="1336" y="4601"/>
                  </a:cubicBezTo>
                  <a:cubicBezTo>
                    <a:pt x="1800" y="4601"/>
                    <a:pt x="2209" y="4363"/>
                    <a:pt x="2448" y="4003"/>
                  </a:cubicBezTo>
                  <a:lnTo>
                    <a:pt x="4201" y="4865"/>
                  </a:lnTo>
                  <a:cubicBezTo>
                    <a:pt x="4174" y="4971"/>
                    <a:pt x="4155" y="5080"/>
                    <a:pt x="4155" y="5195"/>
                  </a:cubicBezTo>
                  <a:cubicBezTo>
                    <a:pt x="4156" y="5932"/>
                    <a:pt x="4753" y="6530"/>
                    <a:pt x="5491" y="6530"/>
                  </a:cubicBezTo>
                  <a:cubicBezTo>
                    <a:pt x="6229" y="6530"/>
                    <a:pt x="6827" y="5932"/>
                    <a:pt x="6827" y="5195"/>
                  </a:cubicBezTo>
                  <a:cubicBezTo>
                    <a:pt x="6827" y="4457"/>
                    <a:pt x="6229" y="3859"/>
                    <a:pt x="5491" y="3859"/>
                  </a:cubicBezTo>
                  <a:close/>
                </a:path>
              </a:pathLst>
            </a:custGeom>
            <a:gradFill>
              <a:gsLst>
                <a:gs pos="0">
                  <a:srgbClr val="59EEF3">
                    <a:alpha val="50000"/>
                  </a:srgbClr>
                </a:gs>
                <a:gs pos="75000">
                  <a:srgbClr val="00B0F0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B57DDC22-9EEC-4612-A871-AF3D3553C21D}"/>
              </a:ext>
            </a:extLst>
          </p:cNvPr>
          <p:cNvGrpSpPr/>
          <p:nvPr/>
        </p:nvGrpSpPr>
        <p:grpSpPr>
          <a:xfrm>
            <a:off x="2531841" y="584863"/>
            <a:ext cx="7292592" cy="2189956"/>
            <a:chOff x="2519466" y="806088"/>
            <a:chExt cx="7292592" cy="2189956"/>
          </a:xfrm>
        </p:grpSpPr>
        <p:sp>
          <p:nvSpPr>
            <p:cNvPr id="121" name="PA-文本框 282">
              <a:extLst>
                <a:ext uri="{FF2B5EF4-FFF2-40B4-BE49-F238E27FC236}">
                  <a16:creationId xmlns:a16="http://schemas.microsoft.com/office/drawing/2014/main" id="{3D794B43-2362-4FF0-A502-099F5BE4F9A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003633" y="1519719"/>
              <a:ext cx="184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defTabSz="457200">
                <a:defRPr sz="4400" spc="600"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latin typeface="造字工房佳黑（非商用）常规体" pitchFamily="2" charset="-122"/>
                  <a:ea typeface="造字工房佳黑（非商用）常规体" pitchFamily="2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90500" dist="76200" dir="48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阿里巴巴普惠体 B"/>
                <a:ea typeface="+mj-ea"/>
                <a:cs typeface="+mn-cs"/>
              </a:endParaRPr>
            </a:p>
          </p:txBody>
        </p:sp>
        <p:grpSp>
          <p:nvGrpSpPr>
            <p:cNvPr id="122" name="PA-组合 283">
              <a:extLst>
                <a:ext uri="{FF2B5EF4-FFF2-40B4-BE49-F238E27FC236}">
                  <a16:creationId xmlns:a16="http://schemas.microsoft.com/office/drawing/2014/main" id="{9EAB0863-A0E9-40F4-B19C-5592AF5C1CD9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2519466" y="1110229"/>
              <a:ext cx="1415645" cy="1885815"/>
              <a:chOff x="1228851" y="3162175"/>
              <a:chExt cx="1626469" cy="2166662"/>
            </a:xfrm>
          </p:grpSpPr>
          <p:sp>
            <p:nvSpPr>
              <p:cNvPr id="126" name="PA-任意多边形 681">
                <a:extLst>
                  <a:ext uri="{FF2B5EF4-FFF2-40B4-BE49-F238E27FC236}">
                    <a16:creationId xmlns:a16="http://schemas.microsoft.com/office/drawing/2014/main" id="{FC471B63-BAE4-45A3-9586-D16BEBBB7222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 rot="2700000" flipV="1">
                <a:off x="1225967" y="3699483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7" name="PA-任意多边形 679">
                <a:extLst>
                  <a:ext uri="{FF2B5EF4-FFF2-40B4-BE49-F238E27FC236}">
                    <a16:creationId xmlns:a16="http://schemas.microsoft.com/office/drawing/2014/main" id="{C89A682A-1E92-4195-B31D-22A5AF89F5FC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 rot="5400000">
                <a:off x="1938862" y="3059319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3" name="PA-组合 286">
              <a:extLst>
                <a:ext uri="{FF2B5EF4-FFF2-40B4-BE49-F238E27FC236}">
                  <a16:creationId xmlns:a16="http://schemas.microsoft.com/office/drawing/2014/main" id="{5E1088FF-C52B-4AA2-9C49-4CAF58C2D704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 flipH="1" flipV="1">
              <a:off x="8368805" y="806088"/>
              <a:ext cx="1443253" cy="1857505"/>
              <a:chOff x="1177484" y="1582402"/>
              <a:chExt cx="1658189" cy="2134136"/>
            </a:xfrm>
          </p:grpSpPr>
          <p:sp>
            <p:nvSpPr>
              <p:cNvPr id="124" name="PA-任意多边形 681">
                <a:extLst>
                  <a:ext uri="{FF2B5EF4-FFF2-40B4-BE49-F238E27FC236}">
                    <a16:creationId xmlns:a16="http://schemas.microsoft.com/office/drawing/2014/main" id="{8D9201B0-91FE-4E65-AA5F-811C8748AB5A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 rot="2700000" flipV="1">
                <a:off x="1174600" y="2087184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" name="PA-任意多边形 679">
                <a:extLst>
                  <a:ext uri="{FF2B5EF4-FFF2-40B4-BE49-F238E27FC236}">
                    <a16:creationId xmlns:a16="http://schemas.microsoft.com/office/drawing/2014/main" id="{0500A440-CD11-4907-B09C-F1660B7D9410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 rot="5400000">
                <a:off x="2204118" y="1479546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43" name="标题 2">
            <a:extLst>
              <a:ext uri="{FF2B5EF4-FFF2-40B4-BE49-F238E27FC236}">
                <a16:creationId xmlns:a16="http://schemas.microsoft.com/office/drawing/2014/main" id="{7266A689-8640-40C4-9190-285E486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优点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9C2626-4A91-4481-8656-84E748E9259C}"/>
              </a:ext>
            </a:extLst>
          </p:cNvPr>
          <p:cNvSpPr/>
          <p:nvPr/>
        </p:nvSpPr>
        <p:spPr>
          <a:xfrm>
            <a:off x="8333760" y="3491511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有利于软件工程化管理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52EB93-C50B-48A8-8385-7824E0F92ED8}"/>
              </a:ext>
            </a:extLst>
          </p:cNvPr>
          <p:cNvSpPr txBox="1"/>
          <p:nvPr/>
        </p:nvSpPr>
        <p:spPr>
          <a:xfrm>
            <a:off x="1623845" y="4788329"/>
            <a:ext cx="25183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</a:rPr>
              <a:t>MVC</a:t>
            </a:r>
            <a:r>
              <a:rPr lang="zh-CN" altLang="en-US" sz="1600" dirty="0">
                <a:solidFill>
                  <a:schemeClr val="bg1"/>
                </a:solidFill>
              </a:rPr>
              <a:t>模式使开发时间得到相当大的缩减，它使程序员（</a:t>
            </a:r>
            <a:r>
              <a:rPr lang="en-US" altLang="zh-CN" sz="1600" dirty="0">
                <a:solidFill>
                  <a:schemeClr val="bg1"/>
                </a:solidFill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</a:rPr>
              <a:t>开发人员）集中精力于业务逻辑，界面程序员（</a:t>
            </a:r>
            <a:r>
              <a:rPr lang="en-US" altLang="zh-CN" sz="1600" dirty="0">
                <a:solidFill>
                  <a:schemeClr val="bg1"/>
                </a:solidFill>
              </a:rPr>
              <a:t>HTML</a:t>
            </a:r>
            <a:r>
              <a:rPr lang="zh-CN" altLang="en-US" sz="1600" dirty="0">
                <a:solidFill>
                  <a:schemeClr val="bg1"/>
                </a:solidFill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</a:rPr>
              <a:t>JSP</a:t>
            </a:r>
            <a:r>
              <a:rPr lang="zh-CN" altLang="en-US" sz="1600" dirty="0">
                <a:solidFill>
                  <a:schemeClr val="bg1"/>
                </a:solidFill>
              </a:rPr>
              <a:t>开发人员）集中精力于表 现形式上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22F4B3-A7E2-44A1-BD11-D254C45D40B7}"/>
              </a:ext>
            </a:extLst>
          </p:cNvPr>
          <p:cNvSpPr txBox="1"/>
          <p:nvPr/>
        </p:nvSpPr>
        <p:spPr>
          <a:xfrm>
            <a:off x="5228540" y="4901856"/>
            <a:ext cx="2188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分离视图层和业务层也使得</a:t>
            </a:r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应用更便于维护和修改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9E6667-11D5-455D-A781-4A67000A95D5}"/>
              </a:ext>
            </a:extLst>
          </p:cNvPr>
          <p:cNvSpPr txBox="1"/>
          <p:nvPr/>
        </p:nvSpPr>
        <p:spPr>
          <a:xfrm>
            <a:off x="8584291" y="4824743"/>
            <a:ext cx="1942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由于不同的层各司其职，每一层不同的应用具有某些相同的特征，有利于通过 工程化、工具化管理程序代码。 </a:t>
            </a:r>
          </a:p>
        </p:txBody>
      </p:sp>
    </p:spTree>
    <p:extLst>
      <p:ext uri="{BB962C8B-B14F-4D97-AF65-F5344CB8AC3E}">
        <p14:creationId xmlns:p14="http://schemas.microsoft.com/office/powerpoint/2010/main" val="350803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4D99AF6C-7399-415B-B8D4-7D690C989D58}"/>
              </a:ext>
            </a:extLst>
          </p:cNvPr>
          <p:cNvGrpSpPr/>
          <p:nvPr/>
        </p:nvGrpSpPr>
        <p:grpSpPr>
          <a:xfrm>
            <a:off x="368072" y="3417339"/>
            <a:ext cx="11314475" cy="2309887"/>
            <a:chOff x="368072" y="4125264"/>
            <a:chExt cx="11314475" cy="2309887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7BBCEC3B-DCBB-427D-A778-115EA349EE12}"/>
                </a:ext>
              </a:extLst>
            </p:cNvPr>
            <p:cNvCxnSpPr/>
            <p:nvPr/>
          </p:nvCxnSpPr>
          <p:spPr>
            <a:xfrm flipV="1">
              <a:off x="761612" y="4125264"/>
              <a:ext cx="2280212" cy="706056"/>
            </a:xfrm>
            <a:prstGeom prst="line">
              <a:avLst/>
            </a:prstGeom>
            <a:noFill/>
            <a:ln w="6350" cap="flat" cmpd="sng" algn="ctr">
              <a:gradFill>
                <a:gsLst>
                  <a:gs pos="0">
                    <a:srgbClr val="01B1EF"/>
                  </a:gs>
                  <a:gs pos="10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67EE491-A2A7-465F-B73D-FA8845296E1F}"/>
                </a:ext>
              </a:extLst>
            </p:cNvPr>
            <p:cNvCxnSpPr/>
            <p:nvPr/>
          </p:nvCxnSpPr>
          <p:spPr>
            <a:xfrm flipV="1">
              <a:off x="368072" y="4478292"/>
              <a:ext cx="2280212" cy="706056"/>
            </a:xfrm>
            <a:prstGeom prst="line">
              <a:avLst/>
            </a:prstGeom>
            <a:noFill/>
            <a:ln w="6350" cap="flat" cmpd="sng" algn="ctr">
              <a:gradFill>
                <a:gsLst>
                  <a:gs pos="0">
                    <a:srgbClr val="01B1EF">
                      <a:alpha val="76000"/>
                    </a:srgbClr>
                  </a:gs>
                  <a:gs pos="5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3B78D63C-2E41-48C9-9184-69128B06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1015" y="4828195"/>
              <a:ext cx="914104" cy="95593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rgbClr val="01B1EF">
                      <a:alpha val="76000"/>
                    </a:srgbClr>
                  </a:gs>
                  <a:gs pos="5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9B1F4D9-205F-472D-9592-BFCE581DA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9770" y="4828195"/>
              <a:ext cx="1543487" cy="1135789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01B1EF"/>
                  </a:gs>
                  <a:gs pos="10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044C462D-109E-41EC-8511-B6AD58BE1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5534" y="5092229"/>
              <a:ext cx="1359406" cy="134292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rgbClr val="01B1EF"/>
                  </a:gs>
                  <a:gs pos="10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A61A0A8E-5799-41D2-9719-1A27B3531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88469" y="5184348"/>
              <a:ext cx="1085127" cy="1022184"/>
            </a:xfrm>
            <a:prstGeom prst="line">
              <a:avLst/>
            </a:prstGeom>
            <a:noFill/>
            <a:ln w="6350" cap="flat" cmpd="sng" algn="ctr">
              <a:gradFill>
                <a:gsLst>
                  <a:gs pos="0">
                    <a:srgbClr val="01B1EF">
                      <a:alpha val="86000"/>
                    </a:srgbClr>
                  </a:gs>
                  <a:gs pos="63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CD3FD5B9-747B-423E-9781-08106E7056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4219" y="4365625"/>
              <a:ext cx="3068328" cy="616352"/>
            </a:xfrm>
            <a:prstGeom prst="line">
              <a:avLst/>
            </a:prstGeom>
            <a:noFill/>
            <a:ln w="6350" cap="flat" cmpd="sng" algn="ctr">
              <a:gradFill>
                <a:gsLst>
                  <a:gs pos="0">
                    <a:srgbClr val="01B1EF"/>
                  </a:gs>
                  <a:gs pos="10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sp>
        <p:nvSpPr>
          <p:cNvPr id="81" name="椭圆 80">
            <a:extLst>
              <a:ext uri="{FF2B5EF4-FFF2-40B4-BE49-F238E27FC236}">
                <a16:creationId xmlns:a16="http://schemas.microsoft.com/office/drawing/2014/main" id="{9408F794-62A4-43FC-8CB2-2BC9261802C2}"/>
              </a:ext>
            </a:extLst>
          </p:cNvPr>
          <p:cNvSpPr/>
          <p:nvPr/>
        </p:nvSpPr>
        <p:spPr>
          <a:xfrm>
            <a:off x="1607957" y="2899678"/>
            <a:ext cx="8976087" cy="1134319"/>
          </a:xfrm>
          <a:prstGeom prst="ellipse">
            <a:avLst/>
          </a:prstGeom>
          <a:noFill/>
          <a:ln w="12700" cap="flat" cmpd="sng" algn="ctr">
            <a:gradFill>
              <a:gsLst>
                <a:gs pos="31200">
                  <a:srgbClr val="00D3E3">
                    <a:alpha val="60000"/>
                  </a:srgbClr>
                </a:gs>
                <a:gs pos="0">
                  <a:srgbClr val="00E3DE">
                    <a:alpha val="0"/>
                  </a:srgbClr>
                </a:gs>
                <a:gs pos="100000">
                  <a:srgbClr val="01B1EF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2" name="PA-组合 461">
            <a:extLst>
              <a:ext uri="{FF2B5EF4-FFF2-40B4-BE49-F238E27FC236}">
                <a16:creationId xmlns:a16="http://schemas.microsoft.com/office/drawing/2014/main" id="{3B79847F-D77F-4D84-B085-54653B942FB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94680" y="4106748"/>
            <a:ext cx="3868518" cy="1683746"/>
            <a:chOff x="414723" y="3739028"/>
            <a:chExt cx="3868518" cy="2579292"/>
          </a:xfrm>
        </p:grpSpPr>
        <p:sp>
          <p:nvSpPr>
            <p:cNvPr id="83" name="PA-平行四边形 22">
              <a:extLst>
                <a:ext uri="{FF2B5EF4-FFF2-40B4-BE49-F238E27FC236}">
                  <a16:creationId xmlns:a16="http://schemas.microsoft.com/office/drawing/2014/main" id="{5303D5EB-21B4-4607-B5D8-740158FADC7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14723" y="3739028"/>
              <a:ext cx="3744744" cy="2093494"/>
            </a:xfrm>
            <a:custGeom>
              <a:avLst/>
              <a:gdLst>
                <a:gd name="connsiteX0" fmla="*/ 0 w 3143166"/>
                <a:gd name="connsiteY0" fmla="*/ 3272589 h 3272589"/>
                <a:gd name="connsiteX1" fmla="*/ 785792 w 3143166"/>
                <a:gd name="connsiteY1" fmla="*/ 0 h 3272589"/>
                <a:gd name="connsiteX2" fmla="*/ 3143166 w 3143166"/>
                <a:gd name="connsiteY2" fmla="*/ 0 h 3272589"/>
                <a:gd name="connsiteX3" fmla="*/ 2357375 w 3143166"/>
                <a:gd name="connsiteY3" fmla="*/ 3272589 h 3272589"/>
                <a:gd name="connsiteX4" fmla="*/ 0 w 3143166"/>
                <a:gd name="connsiteY4" fmla="*/ 3272589 h 3272589"/>
                <a:gd name="connsiteX0" fmla="*/ 0 w 3143166"/>
                <a:gd name="connsiteY0" fmla="*/ 3272589 h 4006516"/>
                <a:gd name="connsiteX1" fmla="*/ 785792 w 3143166"/>
                <a:gd name="connsiteY1" fmla="*/ 0 h 4006516"/>
                <a:gd name="connsiteX2" fmla="*/ 3143166 w 3143166"/>
                <a:gd name="connsiteY2" fmla="*/ 0 h 4006516"/>
                <a:gd name="connsiteX3" fmla="*/ 2489722 w 3143166"/>
                <a:gd name="connsiteY3" fmla="*/ 4006516 h 4006516"/>
                <a:gd name="connsiteX4" fmla="*/ 0 w 3143166"/>
                <a:gd name="connsiteY4" fmla="*/ 3272589 h 4006516"/>
                <a:gd name="connsiteX0" fmla="*/ 0 w 3648492"/>
                <a:gd name="connsiteY0" fmla="*/ 3272589 h 4006516"/>
                <a:gd name="connsiteX1" fmla="*/ 785792 w 3648492"/>
                <a:gd name="connsiteY1" fmla="*/ 0 h 4006516"/>
                <a:gd name="connsiteX2" fmla="*/ 3648492 w 3648492"/>
                <a:gd name="connsiteY2" fmla="*/ 2189747 h 4006516"/>
                <a:gd name="connsiteX3" fmla="*/ 2489722 w 3648492"/>
                <a:gd name="connsiteY3" fmla="*/ 4006516 h 4006516"/>
                <a:gd name="connsiteX4" fmla="*/ 0 w 3648492"/>
                <a:gd name="connsiteY4" fmla="*/ 3272589 h 4006516"/>
                <a:gd name="connsiteX0" fmla="*/ 0 w 3648492"/>
                <a:gd name="connsiteY0" fmla="*/ 1359568 h 2093495"/>
                <a:gd name="connsiteX1" fmla="*/ 2530371 w 3648492"/>
                <a:gd name="connsiteY1" fmla="*/ 0 h 2093495"/>
                <a:gd name="connsiteX2" fmla="*/ 3648492 w 3648492"/>
                <a:gd name="connsiteY2" fmla="*/ 276726 h 2093495"/>
                <a:gd name="connsiteX3" fmla="*/ 2489722 w 3648492"/>
                <a:gd name="connsiteY3" fmla="*/ 2093495 h 2093495"/>
                <a:gd name="connsiteX4" fmla="*/ 0 w 3648492"/>
                <a:gd name="connsiteY4" fmla="*/ 1359568 h 2093495"/>
                <a:gd name="connsiteX0" fmla="*/ 0 w 3744744"/>
                <a:gd name="connsiteY0" fmla="*/ 1359568 h 2093495"/>
                <a:gd name="connsiteX1" fmla="*/ 2530371 w 3744744"/>
                <a:gd name="connsiteY1" fmla="*/ 0 h 2093495"/>
                <a:gd name="connsiteX2" fmla="*/ 3744744 w 3744744"/>
                <a:gd name="connsiteY2" fmla="*/ 120316 h 2093495"/>
                <a:gd name="connsiteX3" fmla="*/ 2489722 w 3744744"/>
                <a:gd name="connsiteY3" fmla="*/ 2093495 h 2093495"/>
                <a:gd name="connsiteX4" fmla="*/ 0 w 3744744"/>
                <a:gd name="connsiteY4" fmla="*/ 1359568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744" h="2093495">
                  <a:moveTo>
                    <a:pt x="0" y="1359568"/>
                  </a:moveTo>
                  <a:lnTo>
                    <a:pt x="2530371" y="0"/>
                  </a:lnTo>
                  <a:lnTo>
                    <a:pt x="3744744" y="120316"/>
                  </a:lnTo>
                  <a:lnTo>
                    <a:pt x="2489722" y="2093495"/>
                  </a:lnTo>
                  <a:lnTo>
                    <a:pt x="0" y="1359568"/>
                  </a:lnTo>
                  <a:close/>
                </a:path>
              </a:pathLst>
            </a:custGeom>
            <a:gradFill flip="none" rotWithShape="1">
              <a:gsLst>
                <a:gs pos="57000">
                  <a:srgbClr val="25EBFB">
                    <a:alpha val="14000"/>
                  </a:srgbClr>
                </a:gs>
                <a:gs pos="10000">
                  <a:srgbClr val="10C0FD">
                    <a:alpha val="71000"/>
                  </a:srgbClr>
                </a:gs>
                <a:gs pos="80000">
                  <a:srgbClr val="32FFFF">
                    <a:alpha val="0"/>
                  </a:srgbClr>
                </a:gs>
              </a:gsLst>
              <a:lin ang="16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PA-平行四边形 22">
              <a:extLst>
                <a:ext uri="{FF2B5EF4-FFF2-40B4-BE49-F238E27FC236}">
                  <a16:creationId xmlns:a16="http://schemas.microsoft.com/office/drawing/2014/main" id="{5A2220F9-8DF9-4037-8275-FE04E697934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8497" y="3819881"/>
              <a:ext cx="3744744" cy="2093495"/>
            </a:xfrm>
            <a:custGeom>
              <a:avLst/>
              <a:gdLst>
                <a:gd name="connsiteX0" fmla="*/ 0 w 3143166"/>
                <a:gd name="connsiteY0" fmla="*/ 3272589 h 3272589"/>
                <a:gd name="connsiteX1" fmla="*/ 785792 w 3143166"/>
                <a:gd name="connsiteY1" fmla="*/ 0 h 3272589"/>
                <a:gd name="connsiteX2" fmla="*/ 3143166 w 3143166"/>
                <a:gd name="connsiteY2" fmla="*/ 0 h 3272589"/>
                <a:gd name="connsiteX3" fmla="*/ 2357375 w 3143166"/>
                <a:gd name="connsiteY3" fmla="*/ 3272589 h 3272589"/>
                <a:gd name="connsiteX4" fmla="*/ 0 w 3143166"/>
                <a:gd name="connsiteY4" fmla="*/ 3272589 h 3272589"/>
                <a:gd name="connsiteX0" fmla="*/ 0 w 3143166"/>
                <a:gd name="connsiteY0" fmla="*/ 3272589 h 4006516"/>
                <a:gd name="connsiteX1" fmla="*/ 785792 w 3143166"/>
                <a:gd name="connsiteY1" fmla="*/ 0 h 4006516"/>
                <a:gd name="connsiteX2" fmla="*/ 3143166 w 3143166"/>
                <a:gd name="connsiteY2" fmla="*/ 0 h 4006516"/>
                <a:gd name="connsiteX3" fmla="*/ 2489722 w 3143166"/>
                <a:gd name="connsiteY3" fmla="*/ 4006516 h 4006516"/>
                <a:gd name="connsiteX4" fmla="*/ 0 w 3143166"/>
                <a:gd name="connsiteY4" fmla="*/ 3272589 h 4006516"/>
                <a:gd name="connsiteX0" fmla="*/ 0 w 3648492"/>
                <a:gd name="connsiteY0" fmla="*/ 3272589 h 4006516"/>
                <a:gd name="connsiteX1" fmla="*/ 785792 w 3648492"/>
                <a:gd name="connsiteY1" fmla="*/ 0 h 4006516"/>
                <a:gd name="connsiteX2" fmla="*/ 3648492 w 3648492"/>
                <a:gd name="connsiteY2" fmla="*/ 2189747 h 4006516"/>
                <a:gd name="connsiteX3" fmla="*/ 2489722 w 3648492"/>
                <a:gd name="connsiteY3" fmla="*/ 4006516 h 4006516"/>
                <a:gd name="connsiteX4" fmla="*/ 0 w 3648492"/>
                <a:gd name="connsiteY4" fmla="*/ 3272589 h 4006516"/>
                <a:gd name="connsiteX0" fmla="*/ 0 w 3648492"/>
                <a:gd name="connsiteY0" fmla="*/ 1359568 h 2093495"/>
                <a:gd name="connsiteX1" fmla="*/ 2530371 w 3648492"/>
                <a:gd name="connsiteY1" fmla="*/ 0 h 2093495"/>
                <a:gd name="connsiteX2" fmla="*/ 3648492 w 3648492"/>
                <a:gd name="connsiteY2" fmla="*/ 276726 h 2093495"/>
                <a:gd name="connsiteX3" fmla="*/ 2489722 w 3648492"/>
                <a:gd name="connsiteY3" fmla="*/ 2093495 h 2093495"/>
                <a:gd name="connsiteX4" fmla="*/ 0 w 3648492"/>
                <a:gd name="connsiteY4" fmla="*/ 1359568 h 2093495"/>
                <a:gd name="connsiteX0" fmla="*/ 0 w 3744744"/>
                <a:gd name="connsiteY0" fmla="*/ 1359568 h 2093495"/>
                <a:gd name="connsiteX1" fmla="*/ 2530371 w 3744744"/>
                <a:gd name="connsiteY1" fmla="*/ 0 h 2093495"/>
                <a:gd name="connsiteX2" fmla="*/ 3744744 w 3744744"/>
                <a:gd name="connsiteY2" fmla="*/ 120316 h 2093495"/>
                <a:gd name="connsiteX3" fmla="*/ 2489722 w 3744744"/>
                <a:gd name="connsiteY3" fmla="*/ 2093495 h 2093495"/>
                <a:gd name="connsiteX4" fmla="*/ 0 w 3744744"/>
                <a:gd name="connsiteY4" fmla="*/ 1359568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744" h="2093495">
                  <a:moveTo>
                    <a:pt x="0" y="1359568"/>
                  </a:moveTo>
                  <a:lnTo>
                    <a:pt x="2530371" y="0"/>
                  </a:lnTo>
                  <a:lnTo>
                    <a:pt x="3744744" y="120316"/>
                  </a:lnTo>
                  <a:lnTo>
                    <a:pt x="2489722" y="2093495"/>
                  </a:lnTo>
                  <a:lnTo>
                    <a:pt x="0" y="1359568"/>
                  </a:lnTo>
                  <a:close/>
                </a:path>
              </a:pathLst>
            </a:custGeom>
            <a:noFill/>
            <a:ln w="12700" cap="flat" cmpd="sng" algn="ctr">
              <a:gradFill>
                <a:gsLst>
                  <a:gs pos="33000">
                    <a:srgbClr val="15D2FD">
                      <a:lumMod val="45000"/>
                      <a:lumOff val="55000"/>
                      <a:alpha val="0"/>
                    </a:srgbClr>
                  </a:gs>
                  <a:gs pos="100000">
                    <a:srgbClr val="01B1EF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PA-矩形 380">
              <a:extLst>
                <a:ext uri="{FF2B5EF4-FFF2-40B4-BE49-F238E27FC236}">
                  <a16:creationId xmlns:a16="http://schemas.microsoft.com/office/drawing/2014/main" id="{58EBD61C-0AD8-49AA-AA85-441642B078D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31044" y="4762449"/>
              <a:ext cx="2971358" cy="1555871"/>
            </a:xfrm>
            <a:prstGeom prst="rect">
              <a:avLst/>
            </a:prstGeom>
            <a:scene3d>
              <a:camera prst="isometricOffAxis2Top">
                <a:rot lat="21049981" lon="557319" rev="20812686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将业务清晰地划分为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MVC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三层并不容易，会出现划分困难的情况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65100" dist="50800" dir="5400000" algn="ctr" rotWithShape="0">
                    <a:srgbClr val="000000">
                      <a:alpha val="57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86" name="PA-组合 462">
            <a:extLst>
              <a:ext uri="{FF2B5EF4-FFF2-40B4-BE49-F238E27FC236}">
                <a16:creationId xmlns:a16="http://schemas.microsoft.com/office/drawing/2014/main" id="{06579DC8-B2C2-4C81-A65A-75698A72F54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35905" y="3506101"/>
            <a:ext cx="3344831" cy="2466132"/>
            <a:chOff x="4535905" y="3583816"/>
            <a:chExt cx="3344831" cy="3215242"/>
          </a:xfrm>
        </p:grpSpPr>
        <p:sp>
          <p:nvSpPr>
            <p:cNvPr id="87" name="PA-梯形 376">
              <a:extLst>
                <a:ext uri="{FF2B5EF4-FFF2-40B4-BE49-F238E27FC236}">
                  <a16:creationId xmlns:a16="http://schemas.microsoft.com/office/drawing/2014/main" id="{E5AD1062-4127-47EF-A322-3868F94B0C9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535905" y="3764903"/>
              <a:ext cx="3140242" cy="2586790"/>
            </a:xfrm>
            <a:prstGeom prst="trapezoid">
              <a:avLst>
                <a:gd name="adj" fmla="val 79135"/>
              </a:avLst>
            </a:prstGeom>
            <a:noFill/>
            <a:ln w="12700" cap="flat" cmpd="sng" algn="ctr">
              <a:gradFill>
                <a:gsLst>
                  <a:gs pos="33000">
                    <a:srgbClr val="15D2FD">
                      <a:lumMod val="45000"/>
                      <a:lumOff val="55000"/>
                      <a:alpha val="0"/>
                    </a:srgbClr>
                  </a:gs>
                  <a:gs pos="100000">
                    <a:srgbClr val="01B1EF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PA-梯形 377">
              <a:extLst>
                <a:ext uri="{FF2B5EF4-FFF2-40B4-BE49-F238E27FC236}">
                  <a16:creationId xmlns:a16="http://schemas.microsoft.com/office/drawing/2014/main" id="{674FFCC0-6E7F-469F-BDE9-59ADBDDDAD1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535905" y="3583816"/>
              <a:ext cx="3140242" cy="2635530"/>
            </a:xfrm>
            <a:prstGeom prst="trapezoid">
              <a:avLst>
                <a:gd name="adj" fmla="val 77672"/>
              </a:avLst>
            </a:prstGeom>
            <a:gradFill flip="none" rotWithShape="1">
              <a:gsLst>
                <a:gs pos="27000">
                  <a:srgbClr val="25EBFB">
                    <a:alpha val="42000"/>
                  </a:srgbClr>
                </a:gs>
                <a:gs pos="10000">
                  <a:srgbClr val="00B0F0">
                    <a:alpha val="71000"/>
                  </a:srgbClr>
                </a:gs>
                <a:gs pos="62000">
                  <a:srgbClr val="32FFFF">
                    <a:alpha val="0"/>
                  </a:srgbClr>
                </a:gs>
              </a:gsLst>
              <a:lin ang="16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PA-矩形 382">
              <a:extLst>
                <a:ext uri="{FF2B5EF4-FFF2-40B4-BE49-F238E27FC236}">
                  <a16:creationId xmlns:a16="http://schemas.microsoft.com/office/drawing/2014/main" id="{93E70677-4F95-48C0-8509-3E3D68377A8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537052" y="5474878"/>
              <a:ext cx="3343684" cy="1324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使用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MVC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的框架本身需要消耗一定成本，因而不适用于小项目，只适合大中型项目</a:t>
              </a:r>
            </a:p>
          </p:txBody>
        </p:sp>
      </p:grpSp>
      <p:grpSp>
        <p:nvGrpSpPr>
          <p:cNvPr id="129" name="PA-组合 463">
            <a:extLst>
              <a:ext uri="{FF2B5EF4-FFF2-40B4-BE49-F238E27FC236}">
                <a16:creationId xmlns:a16="http://schemas.microsoft.com/office/drawing/2014/main" id="{F31477E4-AE25-41AC-A24C-F576D879343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558525" y="3748622"/>
            <a:ext cx="4840998" cy="1933988"/>
            <a:chOff x="7223429" y="3291342"/>
            <a:chExt cx="4840998" cy="2962632"/>
          </a:xfrm>
        </p:grpSpPr>
        <p:sp>
          <p:nvSpPr>
            <p:cNvPr id="130" name="PA-梯形 26">
              <a:extLst>
                <a:ext uri="{FF2B5EF4-FFF2-40B4-BE49-F238E27FC236}">
                  <a16:creationId xmlns:a16="http://schemas.microsoft.com/office/drawing/2014/main" id="{4087DFE6-B57A-47DD-9063-B06A698DC39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233986" y="3415987"/>
              <a:ext cx="4412581" cy="2683042"/>
            </a:xfrm>
            <a:custGeom>
              <a:avLst/>
              <a:gdLst>
                <a:gd name="connsiteX0" fmla="*/ 0 w 2550694"/>
                <a:gd name="connsiteY0" fmla="*/ 2081464 h 2081464"/>
                <a:gd name="connsiteX1" fmla="*/ 520366 w 2550694"/>
                <a:gd name="connsiteY1" fmla="*/ 0 h 2081464"/>
                <a:gd name="connsiteX2" fmla="*/ 2030328 w 2550694"/>
                <a:gd name="connsiteY2" fmla="*/ 0 h 2081464"/>
                <a:gd name="connsiteX3" fmla="*/ 2550694 w 2550694"/>
                <a:gd name="connsiteY3" fmla="*/ 2081464 h 2081464"/>
                <a:gd name="connsiteX4" fmla="*/ 0 w 2550694"/>
                <a:gd name="connsiteY4" fmla="*/ 2081464 h 2081464"/>
                <a:gd name="connsiteX0" fmla="*/ 0 w 2815389"/>
                <a:gd name="connsiteY0" fmla="*/ 2923674 h 2923674"/>
                <a:gd name="connsiteX1" fmla="*/ 785061 w 2815389"/>
                <a:gd name="connsiteY1" fmla="*/ 0 h 2923674"/>
                <a:gd name="connsiteX2" fmla="*/ 2295023 w 2815389"/>
                <a:gd name="connsiteY2" fmla="*/ 0 h 2923674"/>
                <a:gd name="connsiteX3" fmla="*/ 2815389 w 2815389"/>
                <a:gd name="connsiteY3" fmla="*/ 2081464 h 2923674"/>
                <a:gd name="connsiteX4" fmla="*/ 0 w 2815389"/>
                <a:gd name="connsiteY4" fmla="*/ 2923674 h 2923674"/>
                <a:gd name="connsiteX0" fmla="*/ 1597192 w 4412581"/>
                <a:gd name="connsiteY0" fmla="*/ 2923674 h 2923674"/>
                <a:gd name="connsiteX1" fmla="*/ 0 w 4412581"/>
                <a:gd name="connsiteY1" fmla="*/ 445168 h 2923674"/>
                <a:gd name="connsiteX2" fmla="*/ 3892215 w 4412581"/>
                <a:gd name="connsiteY2" fmla="*/ 0 h 2923674"/>
                <a:gd name="connsiteX3" fmla="*/ 4412581 w 4412581"/>
                <a:gd name="connsiteY3" fmla="*/ 2081464 h 2923674"/>
                <a:gd name="connsiteX4" fmla="*/ 1597192 w 4412581"/>
                <a:gd name="connsiteY4" fmla="*/ 2923674 h 2923674"/>
                <a:gd name="connsiteX0" fmla="*/ 1597192 w 4412581"/>
                <a:gd name="connsiteY0" fmla="*/ 3140243 h 3140243"/>
                <a:gd name="connsiteX1" fmla="*/ 0 w 4412581"/>
                <a:gd name="connsiteY1" fmla="*/ 661737 h 3140243"/>
                <a:gd name="connsiteX2" fmla="*/ 1461836 w 4412581"/>
                <a:gd name="connsiteY2" fmla="*/ 0 h 3140243"/>
                <a:gd name="connsiteX3" fmla="*/ 4412581 w 4412581"/>
                <a:gd name="connsiteY3" fmla="*/ 2298033 h 3140243"/>
                <a:gd name="connsiteX4" fmla="*/ 1597192 w 4412581"/>
                <a:gd name="connsiteY4" fmla="*/ 3140243 h 3140243"/>
                <a:gd name="connsiteX0" fmla="*/ 1597192 w 4412581"/>
                <a:gd name="connsiteY0" fmla="*/ 2959769 h 2959769"/>
                <a:gd name="connsiteX1" fmla="*/ 0 w 4412581"/>
                <a:gd name="connsiteY1" fmla="*/ 481263 h 2959769"/>
                <a:gd name="connsiteX2" fmla="*/ 896352 w 4412581"/>
                <a:gd name="connsiteY2" fmla="*/ 0 h 2959769"/>
                <a:gd name="connsiteX3" fmla="*/ 4412581 w 4412581"/>
                <a:gd name="connsiteY3" fmla="*/ 2117559 h 2959769"/>
                <a:gd name="connsiteX4" fmla="*/ 1597192 w 4412581"/>
                <a:gd name="connsiteY4" fmla="*/ 2959769 h 2959769"/>
                <a:gd name="connsiteX0" fmla="*/ 1597192 w 4412581"/>
                <a:gd name="connsiteY0" fmla="*/ 2827421 h 2827421"/>
                <a:gd name="connsiteX1" fmla="*/ 0 w 4412581"/>
                <a:gd name="connsiteY1" fmla="*/ 348915 h 2827421"/>
                <a:gd name="connsiteX2" fmla="*/ 824163 w 4412581"/>
                <a:gd name="connsiteY2" fmla="*/ 0 h 2827421"/>
                <a:gd name="connsiteX3" fmla="*/ 4412581 w 4412581"/>
                <a:gd name="connsiteY3" fmla="*/ 1985211 h 2827421"/>
                <a:gd name="connsiteX4" fmla="*/ 1597192 w 4412581"/>
                <a:gd name="connsiteY4" fmla="*/ 2827421 h 2827421"/>
                <a:gd name="connsiteX0" fmla="*/ 1597192 w 4412581"/>
                <a:gd name="connsiteY0" fmla="*/ 2598821 h 2598821"/>
                <a:gd name="connsiteX1" fmla="*/ 0 w 4412581"/>
                <a:gd name="connsiteY1" fmla="*/ 120315 h 2598821"/>
                <a:gd name="connsiteX2" fmla="*/ 583532 w 4412581"/>
                <a:gd name="connsiteY2" fmla="*/ 0 h 2598821"/>
                <a:gd name="connsiteX3" fmla="*/ 4412581 w 4412581"/>
                <a:gd name="connsiteY3" fmla="*/ 1756611 h 2598821"/>
                <a:gd name="connsiteX4" fmla="*/ 1597192 w 4412581"/>
                <a:gd name="connsiteY4" fmla="*/ 2598821 h 2598821"/>
                <a:gd name="connsiteX0" fmla="*/ 1597192 w 4412581"/>
                <a:gd name="connsiteY0" fmla="*/ 2683042 h 2683042"/>
                <a:gd name="connsiteX1" fmla="*/ 0 w 4412581"/>
                <a:gd name="connsiteY1" fmla="*/ 204536 h 2683042"/>
                <a:gd name="connsiteX2" fmla="*/ 751974 w 4412581"/>
                <a:gd name="connsiteY2" fmla="*/ 0 h 2683042"/>
                <a:gd name="connsiteX3" fmla="*/ 4412581 w 4412581"/>
                <a:gd name="connsiteY3" fmla="*/ 1840832 h 2683042"/>
                <a:gd name="connsiteX4" fmla="*/ 1597192 w 4412581"/>
                <a:gd name="connsiteY4" fmla="*/ 2683042 h 26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2581" h="2683042">
                  <a:moveTo>
                    <a:pt x="1597192" y="2683042"/>
                  </a:moveTo>
                  <a:lnTo>
                    <a:pt x="0" y="204536"/>
                  </a:lnTo>
                  <a:lnTo>
                    <a:pt x="751974" y="0"/>
                  </a:lnTo>
                  <a:lnTo>
                    <a:pt x="4412581" y="1840832"/>
                  </a:lnTo>
                  <a:lnTo>
                    <a:pt x="1597192" y="2683042"/>
                  </a:lnTo>
                  <a:close/>
                </a:path>
              </a:pathLst>
            </a:custGeom>
            <a:noFill/>
            <a:ln w="12700" cap="flat" cmpd="sng" algn="ctr">
              <a:gradFill>
                <a:gsLst>
                  <a:gs pos="33000">
                    <a:srgbClr val="15D2FD">
                      <a:lumMod val="45000"/>
                      <a:lumOff val="55000"/>
                      <a:alpha val="0"/>
                    </a:srgbClr>
                  </a:gs>
                  <a:gs pos="100000">
                    <a:srgbClr val="01B1EF"/>
                  </a:gs>
                </a:gsLst>
                <a:lin ang="3600000" scaled="0"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PA-梯形 26">
              <a:extLst>
                <a:ext uri="{FF2B5EF4-FFF2-40B4-BE49-F238E27FC236}">
                  <a16:creationId xmlns:a16="http://schemas.microsoft.com/office/drawing/2014/main" id="{05ADD8CA-5606-46E7-836A-5B3014347AB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223429" y="3291342"/>
              <a:ext cx="4412581" cy="2683042"/>
            </a:xfrm>
            <a:custGeom>
              <a:avLst/>
              <a:gdLst>
                <a:gd name="connsiteX0" fmla="*/ 0 w 2550694"/>
                <a:gd name="connsiteY0" fmla="*/ 2081464 h 2081464"/>
                <a:gd name="connsiteX1" fmla="*/ 520366 w 2550694"/>
                <a:gd name="connsiteY1" fmla="*/ 0 h 2081464"/>
                <a:gd name="connsiteX2" fmla="*/ 2030328 w 2550694"/>
                <a:gd name="connsiteY2" fmla="*/ 0 h 2081464"/>
                <a:gd name="connsiteX3" fmla="*/ 2550694 w 2550694"/>
                <a:gd name="connsiteY3" fmla="*/ 2081464 h 2081464"/>
                <a:gd name="connsiteX4" fmla="*/ 0 w 2550694"/>
                <a:gd name="connsiteY4" fmla="*/ 2081464 h 2081464"/>
                <a:gd name="connsiteX0" fmla="*/ 0 w 2815389"/>
                <a:gd name="connsiteY0" fmla="*/ 2923674 h 2923674"/>
                <a:gd name="connsiteX1" fmla="*/ 785061 w 2815389"/>
                <a:gd name="connsiteY1" fmla="*/ 0 h 2923674"/>
                <a:gd name="connsiteX2" fmla="*/ 2295023 w 2815389"/>
                <a:gd name="connsiteY2" fmla="*/ 0 h 2923674"/>
                <a:gd name="connsiteX3" fmla="*/ 2815389 w 2815389"/>
                <a:gd name="connsiteY3" fmla="*/ 2081464 h 2923674"/>
                <a:gd name="connsiteX4" fmla="*/ 0 w 2815389"/>
                <a:gd name="connsiteY4" fmla="*/ 2923674 h 2923674"/>
                <a:gd name="connsiteX0" fmla="*/ 1597192 w 4412581"/>
                <a:gd name="connsiteY0" fmla="*/ 2923674 h 2923674"/>
                <a:gd name="connsiteX1" fmla="*/ 0 w 4412581"/>
                <a:gd name="connsiteY1" fmla="*/ 445168 h 2923674"/>
                <a:gd name="connsiteX2" fmla="*/ 3892215 w 4412581"/>
                <a:gd name="connsiteY2" fmla="*/ 0 h 2923674"/>
                <a:gd name="connsiteX3" fmla="*/ 4412581 w 4412581"/>
                <a:gd name="connsiteY3" fmla="*/ 2081464 h 2923674"/>
                <a:gd name="connsiteX4" fmla="*/ 1597192 w 4412581"/>
                <a:gd name="connsiteY4" fmla="*/ 2923674 h 2923674"/>
                <a:gd name="connsiteX0" fmla="*/ 1597192 w 4412581"/>
                <a:gd name="connsiteY0" fmla="*/ 3140243 h 3140243"/>
                <a:gd name="connsiteX1" fmla="*/ 0 w 4412581"/>
                <a:gd name="connsiteY1" fmla="*/ 661737 h 3140243"/>
                <a:gd name="connsiteX2" fmla="*/ 1461836 w 4412581"/>
                <a:gd name="connsiteY2" fmla="*/ 0 h 3140243"/>
                <a:gd name="connsiteX3" fmla="*/ 4412581 w 4412581"/>
                <a:gd name="connsiteY3" fmla="*/ 2298033 h 3140243"/>
                <a:gd name="connsiteX4" fmla="*/ 1597192 w 4412581"/>
                <a:gd name="connsiteY4" fmla="*/ 3140243 h 3140243"/>
                <a:gd name="connsiteX0" fmla="*/ 1597192 w 4412581"/>
                <a:gd name="connsiteY0" fmla="*/ 2959769 h 2959769"/>
                <a:gd name="connsiteX1" fmla="*/ 0 w 4412581"/>
                <a:gd name="connsiteY1" fmla="*/ 481263 h 2959769"/>
                <a:gd name="connsiteX2" fmla="*/ 896352 w 4412581"/>
                <a:gd name="connsiteY2" fmla="*/ 0 h 2959769"/>
                <a:gd name="connsiteX3" fmla="*/ 4412581 w 4412581"/>
                <a:gd name="connsiteY3" fmla="*/ 2117559 h 2959769"/>
                <a:gd name="connsiteX4" fmla="*/ 1597192 w 4412581"/>
                <a:gd name="connsiteY4" fmla="*/ 2959769 h 2959769"/>
                <a:gd name="connsiteX0" fmla="*/ 1597192 w 4412581"/>
                <a:gd name="connsiteY0" fmla="*/ 2827421 h 2827421"/>
                <a:gd name="connsiteX1" fmla="*/ 0 w 4412581"/>
                <a:gd name="connsiteY1" fmla="*/ 348915 h 2827421"/>
                <a:gd name="connsiteX2" fmla="*/ 824163 w 4412581"/>
                <a:gd name="connsiteY2" fmla="*/ 0 h 2827421"/>
                <a:gd name="connsiteX3" fmla="*/ 4412581 w 4412581"/>
                <a:gd name="connsiteY3" fmla="*/ 1985211 h 2827421"/>
                <a:gd name="connsiteX4" fmla="*/ 1597192 w 4412581"/>
                <a:gd name="connsiteY4" fmla="*/ 2827421 h 2827421"/>
                <a:gd name="connsiteX0" fmla="*/ 1597192 w 4412581"/>
                <a:gd name="connsiteY0" fmla="*/ 2598821 h 2598821"/>
                <a:gd name="connsiteX1" fmla="*/ 0 w 4412581"/>
                <a:gd name="connsiteY1" fmla="*/ 120315 h 2598821"/>
                <a:gd name="connsiteX2" fmla="*/ 583532 w 4412581"/>
                <a:gd name="connsiteY2" fmla="*/ 0 h 2598821"/>
                <a:gd name="connsiteX3" fmla="*/ 4412581 w 4412581"/>
                <a:gd name="connsiteY3" fmla="*/ 1756611 h 2598821"/>
                <a:gd name="connsiteX4" fmla="*/ 1597192 w 4412581"/>
                <a:gd name="connsiteY4" fmla="*/ 2598821 h 2598821"/>
                <a:gd name="connsiteX0" fmla="*/ 1597192 w 4412581"/>
                <a:gd name="connsiteY0" fmla="*/ 2683042 h 2683042"/>
                <a:gd name="connsiteX1" fmla="*/ 0 w 4412581"/>
                <a:gd name="connsiteY1" fmla="*/ 204536 h 2683042"/>
                <a:gd name="connsiteX2" fmla="*/ 751974 w 4412581"/>
                <a:gd name="connsiteY2" fmla="*/ 0 h 2683042"/>
                <a:gd name="connsiteX3" fmla="*/ 4412581 w 4412581"/>
                <a:gd name="connsiteY3" fmla="*/ 1840832 h 2683042"/>
                <a:gd name="connsiteX4" fmla="*/ 1597192 w 4412581"/>
                <a:gd name="connsiteY4" fmla="*/ 2683042 h 26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2581" h="2683042">
                  <a:moveTo>
                    <a:pt x="1597192" y="2683042"/>
                  </a:moveTo>
                  <a:lnTo>
                    <a:pt x="0" y="204536"/>
                  </a:lnTo>
                  <a:lnTo>
                    <a:pt x="751974" y="0"/>
                  </a:lnTo>
                  <a:lnTo>
                    <a:pt x="4412581" y="1840832"/>
                  </a:lnTo>
                  <a:lnTo>
                    <a:pt x="1597192" y="2683042"/>
                  </a:lnTo>
                  <a:close/>
                </a:path>
              </a:pathLst>
            </a:custGeom>
            <a:gradFill flip="none" rotWithShape="1">
              <a:gsLst>
                <a:gs pos="57000">
                  <a:srgbClr val="25EBFB">
                    <a:alpha val="14000"/>
                  </a:srgbClr>
                </a:gs>
                <a:gs pos="10000">
                  <a:srgbClr val="00B0F0">
                    <a:alpha val="71000"/>
                  </a:srgbClr>
                </a:gs>
                <a:gs pos="72000">
                  <a:srgbClr val="32FFFF">
                    <a:alpha val="0"/>
                  </a:srgbClr>
                </a:gs>
              </a:gsLst>
              <a:lin ang="15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PA-矩形 384">
              <a:extLst>
                <a:ext uri="{FF2B5EF4-FFF2-40B4-BE49-F238E27FC236}">
                  <a16:creationId xmlns:a16="http://schemas.microsoft.com/office/drawing/2014/main" id="{EF500322-2B2A-41EF-AC62-8C89EFB00D0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384639" y="4886694"/>
              <a:ext cx="3679788" cy="1367280"/>
            </a:xfrm>
            <a:prstGeom prst="rect">
              <a:avLst/>
            </a:prstGeom>
            <a:scene3d>
              <a:camera prst="isometricOffAxis1Top">
                <a:rot lat="21006169" lon="21163270" rev="1039248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000" kern="0" dirty="0"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增加</a:t>
              </a:r>
              <a:r>
                <a:rPr lang="zh-CN" altLang="en-US" sz="1600" kern="0" dirty="0"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了系统结构和实现的复杂性 </a:t>
              </a:r>
            </a:p>
            <a:p>
              <a:pPr lvl="0" algn="ctr">
                <a:defRPr/>
              </a:pPr>
              <a:r>
                <a:rPr lang="zh-CN" altLang="en-US" sz="1600" kern="0" dirty="0"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控制器、视图与间的过于紧密的连接 </a:t>
              </a:r>
            </a:p>
            <a:p>
              <a:pPr lvl="0" algn="ctr">
                <a:defRPr/>
              </a:pPr>
              <a:r>
                <a:rPr lang="zh-CN" altLang="en-US" sz="1600" kern="0" dirty="0"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 视图对模型数据的低效率访问 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65100" dist="50800" dir="5400000" algn="ctr" rotWithShape="0">
                    <a:srgbClr val="000000">
                      <a:alpha val="57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33" name="椭圆 132">
            <a:extLst>
              <a:ext uri="{FF2B5EF4-FFF2-40B4-BE49-F238E27FC236}">
                <a16:creationId xmlns:a16="http://schemas.microsoft.com/office/drawing/2014/main" id="{17FBE11A-A666-4676-A586-44A4243408EA}"/>
              </a:ext>
            </a:extLst>
          </p:cNvPr>
          <p:cNvSpPr/>
          <p:nvPr/>
        </p:nvSpPr>
        <p:spPr>
          <a:xfrm>
            <a:off x="1607957" y="2760782"/>
            <a:ext cx="8976087" cy="1134319"/>
          </a:xfrm>
          <a:prstGeom prst="ellipse">
            <a:avLst/>
          </a:prstGeom>
          <a:noFill/>
          <a:ln w="12700" cap="flat" cmpd="sng" algn="ctr">
            <a:gradFill>
              <a:gsLst>
                <a:gs pos="31200">
                  <a:srgbClr val="00D3E3">
                    <a:alpha val="60000"/>
                  </a:srgbClr>
                </a:gs>
                <a:gs pos="0">
                  <a:srgbClr val="00E3DE">
                    <a:alpha val="0"/>
                  </a:srgbClr>
                </a:gs>
                <a:gs pos="100000">
                  <a:srgbClr val="01B1EF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3E8DF869-645C-4122-8828-14322D57D4A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rgbClr val="15D2F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17" y="1739807"/>
            <a:ext cx="1316139" cy="204859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91C6504A-DC68-46B3-BD78-6238B1F1842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rgbClr val="15D2F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25253" y="2536691"/>
            <a:ext cx="1316139" cy="204859"/>
          </a:xfrm>
          <a:prstGeom prst="rect">
            <a:avLst/>
          </a:prstGeom>
        </p:spPr>
      </p:pic>
      <p:sp>
        <p:nvSpPr>
          <p:cNvPr id="32" name="标题 2">
            <a:extLst>
              <a:ext uri="{FF2B5EF4-FFF2-40B4-BE49-F238E27FC236}">
                <a16:creationId xmlns:a16="http://schemas.microsoft.com/office/drawing/2014/main" id="{60EB72C7-EAC0-4682-AE46-CE427289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5038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52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4_Office 主题​​">
  <a:themeElements>
    <a:clrScheme name="科技风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80A30"/>
      </a:accent1>
      <a:accent2>
        <a:srgbClr val="32FFFF"/>
      </a:accent2>
      <a:accent3>
        <a:srgbClr val="00B0F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巴巴">
      <a:majorFont>
        <a:latin typeface="Arial"/>
        <a:ea typeface="阿里巴巴普惠体 B"/>
        <a:cs typeface=""/>
      </a:majorFont>
      <a:minorFont>
        <a:latin typeface="Arial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758</Words>
  <Application>Microsoft Office PowerPoint</Application>
  <PresentationFormat>宽屏</PresentationFormat>
  <Paragraphs>55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DIN Light</vt:lpstr>
      <vt:lpstr>FZCuYuan-M03S</vt:lpstr>
      <vt:lpstr>阿里巴巴普惠体 B</vt:lpstr>
      <vt:lpstr>阿里巴巴普惠体 H</vt:lpstr>
      <vt:lpstr>阿里巴巴普惠体 R</vt:lpstr>
      <vt:lpstr>等线</vt:lpstr>
      <vt:lpstr>思源黑体 CN Bold</vt:lpstr>
      <vt:lpstr>微软雅黑</vt:lpstr>
      <vt:lpstr>微软雅黑 Light</vt:lpstr>
      <vt:lpstr>造字工房佳黑（非商用）常规体</vt:lpstr>
      <vt:lpstr>Arial</vt:lpstr>
      <vt:lpstr>Calibri</vt:lpstr>
      <vt:lpstr>4_Office 主题​​</vt:lpstr>
      <vt:lpstr>PowerPoint 演示文稿</vt:lpstr>
      <vt:lpstr>什么是微信小程序？</vt:lpstr>
      <vt:lpstr>大致的技术原理</vt:lpstr>
      <vt:lpstr>略细节的说明</vt:lpstr>
      <vt:lpstr>关于其软件架构</vt:lpstr>
      <vt:lpstr>MVC</vt:lpstr>
      <vt:lpstr>优点</vt:lpstr>
      <vt:lpstr>优点</vt:lpstr>
      <vt:lpstr>缺点</vt:lpstr>
      <vt:lpstr>应用到我们自己项目尝试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keywords>51PPT模板网</cp:keywords>
  <dc:description>www.51pptmoban.com</dc:description>
  <cp:lastModifiedBy>姜 睿宇</cp:lastModifiedBy>
  <cp:revision>35</cp:revision>
  <dcterms:created xsi:type="dcterms:W3CDTF">2019-05-30T09:49:56Z</dcterms:created>
  <dcterms:modified xsi:type="dcterms:W3CDTF">2021-04-07T08:04:19Z</dcterms:modified>
</cp:coreProperties>
</file>